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59" r:id="rId6"/>
    <p:sldId id="279" r:id="rId7"/>
    <p:sldId id="278" r:id="rId8"/>
    <p:sldId id="280" r:id="rId9"/>
    <p:sldId id="28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F9BEB-FBB5-4BBD-AF3E-A38A5F7E39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EAF21-B57C-4923-AF71-7BB3C1F9880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hyperlink" Target="http://querynum.nwafu.edu.cn/" TargetMode="Externa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77570" y="1758315"/>
            <a:ext cx="10608310" cy="1664335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新</a:t>
            </a:r>
            <a:r>
              <a:rPr lang="zh-CN" altLang="en-US" dirty="0" smtClean="0"/>
              <a:t>生报到操作指南</a:t>
            </a:r>
            <a:br>
              <a:rPr lang="en-US" altLang="zh-CN" dirty="0" smtClean="0"/>
            </a:br>
            <a:r>
              <a:rPr lang="en-US" altLang="zh-CN" dirty="0" smtClean="0"/>
              <a:t>（</a:t>
            </a:r>
            <a:r>
              <a:rPr lang="zh-CN" altLang="en-US" dirty="0" smtClean="0"/>
              <a:t>移动端</a:t>
            </a:r>
            <a:r>
              <a:rPr lang="zh-CN" altLang="en-US" dirty="0" smtClean="0">
                <a:sym typeface="+mn-ea"/>
              </a:rPr>
              <a:t>）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301230" y="5418455"/>
            <a:ext cx="418465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/>
              <a:t>西北农林科技大学</a:t>
            </a:r>
            <a:r>
              <a:rPr lang="en-US" altLang="zh-CN"/>
              <a:t>.</a:t>
            </a:r>
            <a:r>
              <a:rPr lang="zh-CN" altLang="en-US"/>
              <a:t>网教中心</a:t>
            </a:r>
            <a:r>
              <a:rPr lang="en-US" altLang="zh-CN"/>
              <a:t>.</a:t>
            </a:r>
            <a:r>
              <a:rPr lang="zh-CN" altLang="en-US"/>
              <a:t>信息管理部</a:t>
            </a:r>
            <a:endParaRPr lang="zh-CN" altLang="en-US"/>
          </a:p>
          <a:p>
            <a:pPr algn="r"/>
            <a:r>
              <a:rPr lang="zh-CN" altLang="en-US"/>
              <a:t>联系电话：</a:t>
            </a:r>
            <a:r>
              <a:rPr lang="en-US" altLang="zh-CN"/>
              <a:t>029-87082976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659026" y="109495"/>
            <a:ext cx="765295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移动端用户请使用校园移动APP“今日校园”进入迎新服务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2" descr="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4065" y="2334260"/>
            <a:ext cx="1703070" cy="169608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图片 8" descr="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145" y="2014220"/>
            <a:ext cx="2301240" cy="408603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图片 9" descr="0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5570" y="2014855"/>
            <a:ext cx="2301240" cy="408559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1" name="图片 10" descr="0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4775" y="2014855"/>
            <a:ext cx="2300605" cy="408559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文本框 11"/>
          <p:cNvSpPr txBox="1"/>
          <p:nvPr/>
        </p:nvSpPr>
        <p:spPr>
          <a:xfrm>
            <a:off x="781050" y="798195"/>
            <a:ext cx="19018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1.</a:t>
            </a:r>
            <a:r>
              <a:rPr lang="zh-CN" altLang="en-US" sz="1600"/>
              <a:t>扫描二维码下载安装今日校园</a:t>
            </a:r>
            <a:endParaRPr lang="zh-CN" altLang="en-US" sz="1600"/>
          </a:p>
        </p:txBody>
      </p:sp>
      <p:sp>
        <p:nvSpPr>
          <p:cNvPr id="13" name="文本框 12"/>
          <p:cNvSpPr txBox="1"/>
          <p:nvPr/>
        </p:nvSpPr>
        <p:spPr>
          <a:xfrm>
            <a:off x="3126105" y="723900"/>
            <a:ext cx="19018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2.</a:t>
            </a:r>
            <a:r>
              <a:rPr lang="zh-CN" altLang="en-US" sz="1600"/>
              <a:t>安装完成后，打开应用</a:t>
            </a:r>
            <a:endParaRPr lang="zh-CN" altLang="en-US" sz="1600"/>
          </a:p>
        </p:txBody>
      </p:sp>
      <p:sp>
        <p:nvSpPr>
          <p:cNvPr id="14" name="文本框 13"/>
          <p:cNvSpPr txBox="1"/>
          <p:nvPr/>
        </p:nvSpPr>
        <p:spPr>
          <a:xfrm>
            <a:off x="6391275" y="723900"/>
            <a:ext cx="513461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1600"/>
              <a:t>3. 选择“学工号”登录方式（默认院校为“西北农林科技大学”，若不正确，可通过右上角【切换】功能进行院校选择，用户名为</a:t>
            </a:r>
            <a:r>
              <a:rPr lang="zh-CN" sz="1600"/>
              <a:t>学号</a:t>
            </a:r>
            <a:r>
              <a:rPr sz="1600"/>
              <a:t>，密码为身份证后6位</a:t>
            </a:r>
            <a:r>
              <a:rPr lang="zh-CN" sz="1600"/>
              <a:t>，不知道自己学号的同学请到《</a:t>
            </a:r>
            <a:r>
              <a:rPr lang="zh-CN" sz="1600">
                <a:hlinkClick r:id="rId5" tooltip=""/>
              </a:rPr>
              <a:t>学号查询系统</a:t>
            </a:r>
            <a:r>
              <a:rPr lang="zh-CN" sz="1600"/>
              <a:t>》查询。</a:t>
            </a:r>
            <a:endParaRPr lang="zh-CN" sz="1600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8709660" y="2414905"/>
            <a:ext cx="463550" cy="75311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54618" y="75481"/>
            <a:ext cx="8484973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启用</a:t>
            </a:r>
            <a:r>
              <a:rPr lang="zh-CN" altLang="en-US" dirty="0" smtClean="0"/>
              <a:t>迎</a:t>
            </a:r>
            <a:r>
              <a:rPr lang="zh-CN" altLang="en-US" dirty="0"/>
              <a:t>新</a:t>
            </a:r>
            <a:r>
              <a:rPr lang="zh-CN" altLang="en-US" dirty="0" smtClean="0"/>
              <a:t>服务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登录今日校园后，选择底部</a:t>
            </a:r>
            <a:r>
              <a:rPr lang="en-US" altLang="zh-CN" dirty="0" smtClean="0"/>
              <a:t>“</a:t>
            </a:r>
            <a:r>
              <a:rPr lang="zh-CN" altLang="en-US" dirty="0" smtClean="0"/>
              <a:t>服务</a:t>
            </a:r>
            <a:r>
              <a:rPr lang="en-US" altLang="zh-CN" dirty="0" smtClean="0"/>
              <a:t>”</a:t>
            </a:r>
            <a:r>
              <a:rPr lang="zh-CN" altLang="en-US" dirty="0" smtClean="0"/>
              <a:t>，然后在应用中找到</a:t>
            </a:r>
            <a:r>
              <a:rPr lang="en-US" altLang="zh-CN" dirty="0" smtClean="0"/>
              <a:t>“</a:t>
            </a:r>
            <a:r>
              <a:rPr lang="zh-CN" altLang="en-US" dirty="0" smtClean="0"/>
              <a:t>移动迎新</a:t>
            </a:r>
            <a:r>
              <a:rPr lang="en-US" altLang="zh-CN" dirty="0" smtClean="0"/>
              <a:t>”</a:t>
            </a:r>
            <a:r>
              <a:rPr lang="zh-CN" altLang="en-US" dirty="0" smtClean="0"/>
              <a:t>点击进入</a:t>
            </a:r>
            <a:endParaRPr lang="zh-CN" altLang="en-US" dirty="0" smtClean="0"/>
          </a:p>
        </p:txBody>
      </p:sp>
      <p:pic>
        <p:nvPicPr>
          <p:cNvPr id="2" name="图片 1" descr="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97380" y="1111885"/>
            <a:ext cx="3131820" cy="55594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图片 5" descr="0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9115" y="1107440"/>
            <a:ext cx="3133725" cy="556387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矩形 7"/>
          <p:cNvSpPr/>
          <p:nvPr/>
        </p:nvSpPr>
        <p:spPr>
          <a:xfrm>
            <a:off x="3469005" y="2000250"/>
            <a:ext cx="671830" cy="71183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211195" y="6203950"/>
            <a:ext cx="471170" cy="431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536825" y="720725"/>
            <a:ext cx="1808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今日校园服务界面</a:t>
            </a:r>
            <a:endParaRPr lang="zh-CN" altLang="en-US" sz="1600"/>
          </a:p>
        </p:txBody>
      </p:sp>
      <p:sp>
        <p:nvSpPr>
          <p:cNvPr id="11" name="文本框 10"/>
          <p:cNvSpPr txBox="1"/>
          <p:nvPr/>
        </p:nvSpPr>
        <p:spPr>
          <a:xfrm>
            <a:off x="7647305" y="770255"/>
            <a:ext cx="14020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移动迎新首页</a:t>
            </a:r>
            <a:endParaRPr lang="zh-CN" alt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663055" y="330200"/>
            <a:ext cx="404622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信</a:t>
            </a:r>
            <a:r>
              <a:rPr lang="zh-CN" altLang="en-US" dirty="0" smtClean="0"/>
              <a:t>息采集：请如实填写信息采集，所采集信息进入数据库，供校多个业务系统使用</a:t>
            </a:r>
            <a:endParaRPr lang="en-US" altLang="zh-CN" dirty="0" smtClean="0"/>
          </a:p>
        </p:txBody>
      </p:sp>
      <p:pic>
        <p:nvPicPr>
          <p:cNvPr id="4" name="图片 3" descr="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8205" y="1385570"/>
            <a:ext cx="2890520" cy="51308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图片 5" descr="D5CA06B9FDBE50CAA0494B2C1127563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3055" y="1385570"/>
            <a:ext cx="2884170" cy="51212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文本框 6"/>
          <p:cNvSpPr txBox="1"/>
          <p:nvPr/>
        </p:nvSpPr>
        <p:spPr>
          <a:xfrm>
            <a:off x="2148205" y="299720"/>
            <a:ext cx="2891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dirty="0"/>
              <a:t>公告信息</a:t>
            </a:r>
            <a:r>
              <a:rPr lang="zh-CN" altLang="en-US" dirty="0" smtClean="0"/>
              <a:t>：迎新相关通知和新闻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664970" y="381000"/>
            <a:ext cx="27127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军</a:t>
            </a:r>
            <a:r>
              <a:rPr lang="zh-CN" altLang="en-US" dirty="0" smtClean="0"/>
              <a:t>训服装：</a:t>
            </a:r>
            <a:endParaRPr lang="en-US" altLang="zh-CN" dirty="0" smtClean="0"/>
          </a:p>
        </p:txBody>
      </p:sp>
      <p:pic>
        <p:nvPicPr>
          <p:cNvPr id="2" name="图片 1" descr="0A0A3EE6E1EECF21F00068E660AFBFE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4970" y="971550"/>
            <a:ext cx="3079115" cy="546671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图片 2" descr="D54640BC224B92ACA21F1006177DE9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570" y="938530"/>
            <a:ext cx="3097530" cy="549973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文本框 5"/>
          <p:cNvSpPr txBox="1"/>
          <p:nvPr/>
        </p:nvSpPr>
        <p:spPr>
          <a:xfrm>
            <a:off x="6719570" y="290830"/>
            <a:ext cx="1680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dirty="0"/>
              <a:t>商</a:t>
            </a:r>
            <a:r>
              <a:rPr lang="zh-CN" altLang="en-US" dirty="0" smtClean="0"/>
              <a:t>品预定：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90E7CC1B804626E525625272FB603C3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53210" y="1065530"/>
            <a:ext cx="3218180" cy="571309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图片 2" descr="25C11C18F40ABA9F6CD2CAD297F528B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7715" y="861695"/>
            <a:ext cx="3243580" cy="575881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文本框 5"/>
          <p:cNvSpPr txBox="1"/>
          <p:nvPr/>
        </p:nvSpPr>
        <p:spPr>
          <a:xfrm>
            <a:off x="1553210" y="116840"/>
            <a:ext cx="361442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dirty="0"/>
              <a:t>财</a:t>
            </a:r>
            <a:r>
              <a:rPr lang="zh-CN" altLang="en-US" dirty="0" smtClean="0"/>
              <a:t>务缴费：</a:t>
            </a:r>
            <a:r>
              <a:rPr lang="en-US" altLang="zh-CN" dirty="0" smtClean="0"/>
              <a:t>(</a:t>
            </a:r>
            <a:r>
              <a:rPr lang="en-US" altLang="zh-CN" sz="1600" dirty="0" smtClean="0"/>
              <a:t>本栏目</a:t>
            </a:r>
            <a:r>
              <a:rPr lang="zh-CN" altLang="en-US" sz="1600" dirty="0" smtClean="0"/>
              <a:t>信息</a:t>
            </a:r>
            <a:r>
              <a:rPr lang="en-US" altLang="zh-CN" sz="1600" dirty="0" smtClean="0"/>
              <a:t>为新生入学缴费款项及金额，非缴费入口</a:t>
            </a:r>
            <a:r>
              <a:rPr lang="zh-CN" altLang="en-US" sz="1600" dirty="0" smtClean="0"/>
              <a:t>，</a:t>
            </a:r>
            <a:r>
              <a:rPr lang="en-US" altLang="zh-CN" sz="1600" dirty="0" smtClean="0"/>
              <a:t>缴费可通过银行代扣或现场缴费进行</a:t>
            </a:r>
            <a:r>
              <a:rPr lang="en-US" altLang="zh-CN" dirty="0" smtClean="0"/>
              <a:t>)</a:t>
            </a:r>
            <a:endParaRPr lang="en-US" altLang="zh-CN" dirty="0" smtClean="0"/>
          </a:p>
        </p:txBody>
      </p:sp>
      <p:sp>
        <p:nvSpPr>
          <p:cNvPr id="7" name="文本框 6"/>
          <p:cNvSpPr txBox="1"/>
          <p:nvPr/>
        </p:nvSpPr>
        <p:spPr>
          <a:xfrm>
            <a:off x="7117715" y="116840"/>
            <a:ext cx="32435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dirty="0" smtClean="0"/>
              <a:t>绿色通道：</a:t>
            </a:r>
            <a:r>
              <a:rPr lang="zh-CN" altLang="en-US" dirty="0" smtClean="0">
                <a:solidFill>
                  <a:srgbClr val="FF0000"/>
                </a:solidFill>
              </a:rPr>
              <a:t>需要走绿色通道的新生务必完成此项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445895" y="311150"/>
            <a:ext cx="3044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结</a:t>
            </a:r>
            <a:r>
              <a:rPr lang="zh-CN" altLang="en-US" dirty="0" smtClean="0"/>
              <a:t>伴同行：</a:t>
            </a:r>
            <a:r>
              <a:rPr lang="zh-CN" altLang="en-US" dirty="0" smtClean="0">
                <a:solidFill>
                  <a:srgbClr val="FF0000"/>
                </a:solidFill>
              </a:rPr>
              <a:t>注意安全！！！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pic>
        <p:nvPicPr>
          <p:cNvPr id="2" name="图片 1" descr="71D790AF1F6C1E657CADFADE43B43FB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5895" y="864870"/>
            <a:ext cx="3147695" cy="558863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图片 2" descr="F988E2FA28AB347937D3B50DB18208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4360" y="864870"/>
            <a:ext cx="3133090" cy="55626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文本框 5"/>
          <p:cNvSpPr txBox="1"/>
          <p:nvPr/>
        </p:nvSpPr>
        <p:spPr>
          <a:xfrm>
            <a:off x="6944360" y="172720"/>
            <a:ext cx="32537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dirty="0"/>
              <a:t>到</a:t>
            </a:r>
            <a:r>
              <a:rPr lang="zh-CN" altLang="en-US" dirty="0" smtClean="0"/>
              <a:t>站登记：以便安排迎新班车到交通站点迎接新生及家长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29665" y="361315"/>
            <a:ext cx="3544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新</a:t>
            </a:r>
            <a:r>
              <a:rPr lang="zh-CN" altLang="en-US" dirty="0" smtClean="0"/>
              <a:t>生报到：查看报到各环节顺序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pic>
        <p:nvPicPr>
          <p:cNvPr id="3" name="图片 2" descr="CBCD728F0E7D3970EAC43969D20CE1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39520" y="881380"/>
            <a:ext cx="3053715" cy="542099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图片 6" descr="EE2EA880F3C8659952576C73A709EFB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410" y="881380"/>
            <a:ext cx="3047802" cy="5410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文本框 5"/>
          <p:cNvSpPr txBox="1"/>
          <p:nvPr/>
        </p:nvSpPr>
        <p:spPr>
          <a:xfrm>
            <a:off x="4534535" y="3131185"/>
            <a:ext cx="13779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单击某一环节，可查看更详细信息。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>
            <a:off x="3528695" y="3834765"/>
            <a:ext cx="2566670" cy="79184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圆角矩形 8"/>
          <p:cNvSpPr/>
          <p:nvPr/>
        </p:nvSpPr>
        <p:spPr>
          <a:xfrm>
            <a:off x="6165850" y="4155440"/>
            <a:ext cx="2877185" cy="127381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WPS 演示</Application>
  <PresentationFormat>宽屏</PresentationFormat>
  <Paragraphs>40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Calibri Light</vt:lpstr>
      <vt:lpstr>Calibri</vt:lpstr>
      <vt:lpstr>微软雅黑</vt:lpstr>
      <vt:lpstr>Arial Unicode MS</vt:lpstr>
      <vt:lpstr>Office 主题</vt:lpstr>
      <vt:lpstr>新生报到操作指南 （移动端）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服务平台办理离校 操作指南</dc:title>
  <dc:creator>Shfm</dc:creator>
  <cp:lastModifiedBy>崔骋宇</cp:lastModifiedBy>
  <cp:revision>49</cp:revision>
  <dcterms:created xsi:type="dcterms:W3CDTF">2018-06-07T07:50:00Z</dcterms:created>
  <dcterms:modified xsi:type="dcterms:W3CDTF">2018-08-20T01:02:58Z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