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56" r:id="rId4"/>
    <p:sldId id="258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60" r:id="rId13"/>
    <p:sldId id="261" r:id="rId14"/>
    <p:sldId id="270" r:id="rId15"/>
    <p:sldId id="271" r:id="rId16"/>
    <p:sldId id="264" r:id="rId17"/>
    <p:sldId id="266" r:id="rId18"/>
    <p:sldId id="267" r:id="rId19"/>
    <p:sldId id="27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62675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CN" dirty="0" smtClean="0"/>
            </a:br>
            <a:br>
              <a:rPr lang="en-US" altLang="zh-CN" dirty="0"/>
            </a:br>
            <a:br>
              <a:rPr lang="en-US" altLang="zh-CN" dirty="0" smtClean="0"/>
            </a:br>
            <a:br>
              <a:rPr lang="en-US" altLang="zh-CN" dirty="0"/>
            </a:br>
            <a:r>
              <a:rPr lang="zh-CN" altLang="en-US" dirty="0" smtClean="0"/>
              <a:t>使用说明</a:t>
            </a:r>
            <a:br>
              <a:rPr lang="en-US" altLang="zh-CN" dirty="0" smtClean="0"/>
            </a:br>
            <a:r>
              <a:rPr lang="en-US" altLang="zh-CN" sz="2800" dirty="0" smtClean="0"/>
              <a:t>1 </a:t>
            </a:r>
            <a:r>
              <a:rPr lang="zh-CN" altLang="en-US" sz="2800" dirty="0" smtClean="0"/>
              <a:t>此文档供各业务部门、院系办理人员使用；</a:t>
            </a:r>
            <a:br>
              <a:rPr lang="en-US" altLang="zh-CN" sz="2800" dirty="0" smtClean="0"/>
            </a:br>
            <a:br>
              <a:rPr lang="en-US" altLang="zh-CN" sz="2800" dirty="0"/>
            </a:br>
            <a:r>
              <a:rPr lang="en-US" altLang="zh-CN" sz="2800" dirty="0" smtClean="0"/>
              <a:t>2 </a:t>
            </a:r>
            <a:r>
              <a:rPr lang="zh-CN" altLang="en-US" sz="2800" dirty="0" smtClean="0"/>
              <a:t>可以使用我校提供的三种方式中一种或多种：</a:t>
            </a:r>
            <a:br>
              <a:rPr lang="en-US" altLang="zh-CN" sz="2800" dirty="0" smtClean="0"/>
            </a:br>
            <a:r>
              <a:rPr lang="en-US" altLang="zh-CN" sz="2800" dirty="0"/>
              <a:t> </a:t>
            </a:r>
            <a:r>
              <a:rPr lang="en-US" altLang="zh-CN" sz="2800" dirty="0" smtClean="0"/>
              <a:t>   a.</a:t>
            </a:r>
            <a:r>
              <a:rPr lang="zh-CN" altLang="en-US" sz="2800" dirty="0" smtClean="0"/>
              <a:t>信息</a:t>
            </a:r>
            <a:r>
              <a:rPr lang="zh-CN" altLang="en-US" sz="2800" dirty="0"/>
              <a:t>综合</a:t>
            </a:r>
            <a:r>
              <a:rPr lang="zh-CN" altLang="en-US" sz="2800" dirty="0" smtClean="0"/>
              <a:t>服务平台   </a:t>
            </a:r>
            <a:r>
              <a:rPr lang="en-US" altLang="zh-CN" sz="2800" dirty="0" smtClean="0"/>
              <a:t>b.</a:t>
            </a:r>
            <a:r>
              <a:rPr lang="zh-CN" altLang="en-US" sz="2800" dirty="0"/>
              <a:t>微</a:t>
            </a:r>
            <a:r>
              <a:rPr lang="zh-CN" altLang="en-US" sz="2800" dirty="0" smtClean="0"/>
              <a:t>信公众号  </a:t>
            </a:r>
            <a:r>
              <a:rPr lang="en-US" altLang="zh-CN" sz="2800" dirty="0" smtClean="0"/>
              <a:t> c.</a:t>
            </a:r>
            <a:r>
              <a:rPr lang="zh-CN" altLang="en-US" sz="2800" dirty="0" smtClean="0"/>
              <a:t>今日校园</a:t>
            </a:r>
            <a:br>
              <a:rPr lang="en-US" altLang="zh-CN" sz="2800" dirty="0" smtClean="0"/>
            </a:br>
            <a:br>
              <a:rPr lang="en-US" altLang="zh-CN" sz="2800" dirty="0"/>
            </a:b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405" y="816409"/>
            <a:ext cx="10788234" cy="54113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1" y="343073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1405" y="239068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办</a:t>
            </a:r>
            <a:r>
              <a:rPr lang="zh-CN" altLang="en-US" dirty="0" smtClean="0"/>
              <a:t>理方式：</a:t>
            </a:r>
            <a:r>
              <a:rPr lang="zh-CN" altLang="en-US" dirty="0"/>
              <a:t>导入</a:t>
            </a:r>
            <a:r>
              <a:rPr lang="zh-CN" altLang="en-US" dirty="0" smtClean="0"/>
              <a:t>办理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231026" y="2990335"/>
            <a:ext cx="1252151" cy="1482811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902941" y="3122813"/>
            <a:ext cx="444843" cy="229988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95568" y="5073475"/>
            <a:ext cx="320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根据提示，下载模板，导入办理完结的名单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使用微信</a:t>
            </a:r>
            <a:r>
              <a:rPr lang="zh-CN" altLang="en-US" dirty="0"/>
              <a:t>企业</a:t>
            </a:r>
            <a:r>
              <a:rPr lang="zh-CN" altLang="en-US" dirty="0" smtClean="0"/>
              <a:t>号办理离校</a:t>
            </a:r>
            <a:br>
              <a:rPr lang="en-US" altLang="zh-CN" dirty="0" smtClean="0"/>
            </a:br>
            <a:r>
              <a:rPr lang="zh-CN" altLang="en-US" dirty="0" smtClean="0"/>
              <a:t>操作指南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5" y="528666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启用 我校微信公众号的移动离校服务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5308" y="1479531"/>
            <a:ext cx="3324917" cy="4579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525" y="528666"/>
            <a:ext cx="3324917" cy="56308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88252" y="4967415"/>
            <a:ext cx="39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4285" y="3999470"/>
            <a:ext cx="39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01493" y="3999470"/>
            <a:ext cx="39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107459" y="4407243"/>
            <a:ext cx="410307" cy="821782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226221" y="4261080"/>
            <a:ext cx="1377304" cy="88498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91" y="528666"/>
            <a:ext cx="3386910" cy="602117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1186" y="528666"/>
            <a:ext cx="432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 </a:t>
            </a:r>
            <a:r>
              <a:rPr lang="zh-CN" altLang="en-US" dirty="0" smtClean="0"/>
              <a:t>系统根据办理人员的账号属性，仅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出现操作人员相应的办理界面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293413" y="3775576"/>
            <a:ext cx="413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输入方式（可选其一）：</a:t>
            </a:r>
            <a:endParaRPr lang="en-US" altLang="zh-CN" dirty="0" smtClean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1 . </a:t>
            </a:r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手机键盘输入毕业生的学号</a:t>
            </a:r>
            <a:r>
              <a:rPr lang="en-US" altLang="zh-CN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姓名</a:t>
            </a:r>
            <a:endParaRPr lang="en-US" altLang="zh-CN" dirty="0" smtClean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 2 . </a:t>
            </a:r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毕业生出示二维码，扫码办理</a:t>
            </a:r>
            <a:endParaRPr lang="zh-CN" altLang="en-US" dirty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4160108" y="1351006"/>
            <a:ext cx="2174789" cy="2850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921211" y="4539049"/>
            <a:ext cx="2743200" cy="782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06" y="1341554"/>
            <a:ext cx="4603657" cy="48913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1185" y="528667"/>
            <a:ext cx="523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 </a:t>
            </a:r>
            <a:r>
              <a:rPr lang="zh-CN" altLang="en-US" dirty="0" smtClean="0"/>
              <a:t>根据环节情况，该生该环节可通过时点击 通过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5013693" y="3602581"/>
            <a:ext cx="41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这里以图书馆办理人员 为例示范</a:t>
            </a:r>
            <a:endParaRPr lang="zh-CN" altLang="en-US" dirty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713838" y="3971913"/>
            <a:ext cx="140044" cy="517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使用今日校园办理离校</a:t>
            </a:r>
            <a:br>
              <a:rPr lang="en-US" altLang="zh-CN" dirty="0" smtClean="0"/>
            </a:br>
            <a:r>
              <a:rPr lang="zh-CN" altLang="en-US" dirty="0" smtClean="0"/>
              <a:t>操作指南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5" y="528666"/>
            <a:ext cx="817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</a:t>
            </a:r>
            <a:r>
              <a:rPr lang="zh-CN" altLang="en-US" dirty="0"/>
              <a:t>登录</a:t>
            </a:r>
            <a:r>
              <a:rPr lang="zh-CN" altLang="en-US" dirty="0" smtClean="0"/>
              <a:t>今日校园</a:t>
            </a:r>
            <a:r>
              <a:rPr lang="en-US" altLang="zh-CN" dirty="0" smtClean="0"/>
              <a:t>,</a:t>
            </a:r>
            <a:endParaRPr lang="en-US" altLang="zh-CN" dirty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通过 学生事务</a:t>
            </a:r>
            <a:r>
              <a:rPr lang="en-US" altLang="zh-CN" dirty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移动</a:t>
            </a:r>
            <a:r>
              <a:rPr lang="zh-CN" altLang="en-US" dirty="0"/>
              <a:t>离</a:t>
            </a:r>
            <a:r>
              <a:rPr lang="zh-CN" altLang="en-US" dirty="0" smtClean="0"/>
              <a:t>校 进入离校服务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8" y="528666"/>
            <a:ext cx="3440922" cy="58941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1801" y="5208959"/>
            <a:ext cx="42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通过电子政务</a:t>
            </a:r>
            <a:r>
              <a:rPr lang="en-US" altLang="zh-CN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  <a:sym typeface="Wingdings" panose="05000000000000000000" pitchFamily="2" charset="2"/>
              </a:rPr>
              <a:t>通知公告 查看离校通知</a:t>
            </a:r>
            <a:endParaRPr lang="zh-CN" altLang="en-US" dirty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6" y="528666"/>
            <a:ext cx="432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 </a:t>
            </a:r>
            <a:r>
              <a:rPr lang="zh-CN" altLang="en-US" dirty="0" smtClean="0"/>
              <a:t>系统根据办理人员的账号属性，仅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出现操作人员相应的办理界面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4" y="528666"/>
            <a:ext cx="3106824" cy="55232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3413" y="3775576"/>
            <a:ext cx="413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输入方式（可选其一）：</a:t>
            </a:r>
            <a:endParaRPr lang="en-US" altLang="zh-CN" dirty="0" smtClean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1 . </a:t>
            </a:r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手机键盘输入毕业生的学号</a:t>
            </a:r>
            <a:r>
              <a:rPr lang="en-US" altLang="zh-CN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姓名</a:t>
            </a:r>
            <a:endParaRPr lang="en-US" altLang="zh-CN" dirty="0" smtClean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 2 . </a:t>
            </a:r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毕业生出示二维码，扫码办理</a:t>
            </a:r>
            <a:endParaRPr lang="zh-CN" altLang="en-US" dirty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4160108" y="1351006"/>
            <a:ext cx="2174789" cy="2850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921211" y="4539049"/>
            <a:ext cx="2413686" cy="43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06" y="1341554"/>
            <a:ext cx="4603657" cy="48913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1185" y="528667"/>
            <a:ext cx="523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 </a:t>
            </a:r>
            <a:r>
              <a:rPr lang="zh-CN" altLang="en-US" dirty="0" smtClean="0"/>
              <a:t>根据环节情况，该生该环节可通过时点击 通过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5013693" y="3602581"/>
            <a:ext cx="41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这里以图书馆办理人员 为例示范</a:t>
            </a:r>
            <a:endParaRPr lang="zh-CN" altLang="en-US" dirty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713838" y="3971913"/>
            <a:ext cx="140044" cy="517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使用服务平台办理离校</a:t>
            </a:r>
            <a:br>
              <a:rPr lang="en-US" altLang="zh-CN" dirty="0" smtClean="0"/>
            </a:br>
            <a:r>
              <a:rPr lang="zh-CN" altLang="en-US" dirty="0" smtClean="0"/>
              <a:t>操作指南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027" y="1257641"/>
            <a:ext cx="9578939" cy="5076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1362" y="411892"/>
            <a:ext cx="765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身份认证</a:t>
            </a:r>
            <a:r>
              <a:rPr lang="zh-CN" altLang="en-US" dirty="0"/>
              <a:t>：办理人员使用账号</a:t>
            </a:r>
            <a:r>
              <a:rPr lang="en-US" altLang="zh-CN" dirty="0"/>
              <a:t>/</a:t>
            </a:r>
            <a:r>
              <a:rPr lang="zh-CN" altLang="en-US" dirty="0"/>
              <a:t>密码登</a:t>
            </a:r>
            <a:r>
              <a:rPr lang="zh-CN" altLang="en-US" dirty="0" smtClean="0"/>
              <a:t>录，也可使用工号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密码登录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</a:t>
            </a:r>
            <a:r>
              <a:rPr lang="zh-CN" altLang="en-US" dirty="0" smtClean="0"/>
              <a:t>毕业生使用学号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密码登录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6822" y="5527590"/>
            <a:ext cx="765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说明：不同业务部门人员登录后只能查看</a:t>
            </a:r>
            <a:r>
              <a:rPr lang="en-US" altLang="zh-CN" dirty="0" smtClean="0"/>
              <a:t>/</a:t>
            </a:r>
            <a:r>
              <a:rPr lang="zh-CN" altLang="en-US" dirty="0" smtClean="0"/>
              <a:t>办理该部门业务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院系办理人员登录后只能查看</a:t>
            </a:r>
            <a:r>
              <a:rPr lang="en-US" altLang="zh-CN" dirty="0" smtClean="0"/>
              <a:t>/</a:t>
            </a:r>
            <a:r>
              <a:rPr lang="zh-CN" altLang="en-US" dirty="0" smtClean="0"/>
              <a:t>办理本院系的离校毕业生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27438" y="466641"/>
            <a:ext cx="817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使用离校服务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en-US" dirty="0" smtClean="0"/>
              <a:t>用户登录后，点击</a:t>
            </a:r>
            <a:r>
              <a:rPr lang="en-US" altLang="zh-CN" dirty="0" smtClean="0"/>
              <a:t>1 </a:t>
            </a:r>
            <a:r>
              <a:rPr lang="zh-CN" altLang="en-US" dirty="0" smtClean="0"/>
              <a:t>可用应用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smtClean="0"/>
              <a:t>2 </a:t>
            </a:r>
            <a:r>
              <a:rPr lang="zh-CN" altLang="en-US" dirty="0" smtClean="0"/>
              <a:t>学生事物 </a:t>
            </a:r>
            <a:r>
              <a:rPr lang="en-US" altLang="zh-CN" dirty="0" smtClean="0">
                <a:sym typeface="Wingdings" panose="05000000000000000000" pitchFamily="2" charset="2"/>
              </a:rPr>
              <a:t>3 </a:t>
            </a:r>
            <a:r>
              <a:rPr lang="zh-CN" altLang="en-US" dirty="0" smtClean="0">
                <a:sym typeface="Wingdings" panose="05000000000000000000" pitchFamily="2" charset="2"/>
              </a:rPr>
              <a:t>学生离校  启用离校服务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3683" y="1223151"/>
            <a:ext cx="4085714" cy="41333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650" y="2716503"/>
            <a:ext cx="4266667" cy="21904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71237" y="426521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如收藏夹中已收藏该应用，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</a:rPr>
              <a:t>也可在收藏夹中打开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 rot="1689752" flipH="1">
            <a:off x="9619937" y="3883360"/>
            <a:ext cx="332097" cy="289670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9601" y="343073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681" y="712405"/>
            <a:ext cx="10123349" cy="568884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2595" y="66074"/>
            <a:ext cx="817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用</a:t>
            </a:r>
            <a:r>
              <a:rPr lang="zh-CN" altLang="en-US" dirty="0" smtClean="0"/>
              <a:t>户登录后主界面：统计查询，业务办理，身份切换</a:t>
            </a:r>
            <a:endParaRPr lang="en-US" altLang="zh-CN" dirty="0" smtClean="0"/>
          </a:p>
          <a:p>
            <a:r>
              <a:rPr lang="zh-CN" altLang="en-US" dirty="0" smtClean="0"/>
              <a:t>可根据需要切换到不同的页面</a:t>
            </a:r>
            <a:endParaRPr lang="zh-CN" altLang="en-US" dirty="0"/>
          </a:p>
        </p:txBody>
      </p:sp>
      <p:cxnSp>
        <p:nvCxnSpPr>
          <p:cNvPr id="17" name="肘形连接符 16"/>
          <p:cNvCxnSpPr/>
          <p:nvPr/>
        </p:nvCxnSpPr>
        <p:spPr>
          <a:xfrm>
            <a:off x="6186616" y="235296"/>
            <a:ext cx="2643870" cy="621439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336" y="770072"/>
            <a:ext cx="9766644" cy="56448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1" y="343073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1405" y="239068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办</a:t>
            </a:r>
            <a:r>
              <a:rPr lang="zh-CN" altLang="en-US" dirty="0" smtClean="0"/>
              <a:t>理界面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84155" y="1884479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选</a:t>
            </a:r>
            <a:r>
              <a:rPr lang="zh-CN" altLang="en-US" sz="1000" dirty="0" smtClean="0">
                <a:solidFill>
                  <a:srgbClr val="FF0000"/>
                </a:solidFill>
              </a:rPr>
              <a:t>择毕业生批次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4117" y="2114224"/>
            <a:ext cx="3005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选择办理环节，</a:t>
            </a:r>
            <a:r>
              <a:rPr lang="zh-CN" altLang="en-US" sz="1000" dirty="0" smtClean="0">
                <a:solidFill>
                  <a:srgbClr val="00B050"/>
                </a:solidFill>
              </a:rPr>
              <a:t>理论上每个账户只能办理一个环节</a:t>
            </a:r>
            <a:endParaRPr lang="zh-CN" altLang="en-US" sz="1000" dirty="0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34751" y="234396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选</a:t>
            </a:r>
            <a:r>
              <a:rPr lang="zh-CN" altLang="en-US" sz="1000" dirty="0" smtClean="0">
                <a:solidFill>
                  <a:srgbClr val="FF0000"/>
                </a:solidFill>
              </a:rPr>
              <a:t>择所显示毕业生名单 </a:t>
            </a:r>
            <a:r>
              <a:rPr lang="zh-CN" altLang="en-US" sz="1000" b="1" dirty="0" smtClean="0"/>
              <a:t>列表方式</a:t>
            </a:r>
            <a:endParaRPr lang="zh-CN" altLang="en-US" sz="1000" b="1" dirty="0"/>
          </a:p>
        </p:txBody>
      </p:sp>
      <p:sp>
        <p:nvSpPr>
          <p:cNvPr id="3" name="线形标注 2(无边框) 2"/>
          <p:cNvSpPr/>
          <p:nvPr/>
        </p:nvSpPr>
        <p:spPr>
          <a:xfrm>
            <a:off x="3619169" y="1319407"/>
            <a:ext cx="2248930" cy="246221"/>
          </a:xfrm>
          <a:prstGeom prst="callout2">
            <a:avLst>
              <a:gd name="adj1" fmla="val 55553"/>
              <a:gd name="adj2" fmla="val -1858"/>
              <a:gd name="adj3" fmla="val 58898"/>
              <a:gd name="adj4" fmla="val -10911"/>
              <a:gd name="adj5" fmla="val 155994"/>
              <a:gd name="adj6" fmla="val -2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输入毕业生学号或者姓名或者身份</a:t>
            </a:r>
            <a:r>
              <a:rPr lang="zh-CN" altLang="en-US" sz="1000" dirty="0" smtClean="0">
                <a:solidFill>
                  <a:srgbClr val="FF0000"/>
                </a:solidFill>
              </a:rPr>
              <a:t>证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336" y="770072"/>
            <a:ext cx="9766644" cy="56448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1" y="343073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1405" y="239068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办</a:t>
            </a:r>
            <a:r>
              <a:rPr lang="zh-CN" altLang="en-US" dirty="0" smtClean="0"/>
              <a:t>理方式：逐条办理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963827" y="3476368"/>
            <a:ext cx="7817709" cy="197708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2(无边框) 5"/>
          <p:cNvSpPr/>
          <p:nvPr/>
        </p:nvSpPr>
        <p:spPr>
          <a:xfrm>
            <a:off x="1979839" y="3149311"/>
            <a:ext cx="2248930" cy="246221"/>
          </a:xfrm>
          <a:prstGeom prst="callout2">
            <a:avLst>
              <a:gd name="adj1" fmla="val 55553"/>
              <a:gd name="adj2" fmla="val -1858"/>
              <a:gd name="adj3" fmla="val 58898"/>
              <a:gd name="adj4" fmla="val -10911"/>
              <a:gd name="adj5" fmla="val 155994"/>
              <a:gd name="adj6" fmla="val -2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rgbClr val="FF0000"/>
                </a:solidFill>
              </a:rPr>
              <a:t>点击查看详情  进入办理界面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线形标注 2(无边框) 6"/>
          <p:cNvSpPr/>
          <p:nvPr/>
        </p:nvSpPr>
        <p:spPr>
          <a:xfrm>
            <a:off x="3619169" y="1319407"/>
            <a:ext cx="2248930" cy="246221"/>
          </a:xfrm>
          <a:prstGeom prst="callout2">
            <a:avLst>
              <a:gd name="adj1" fmla="val 55553"/>
              <a:gd name="adj2" fmla="val -1858"/>
              <a:gd name="adj3" fmla="val 58898"/>
              <a:gd name="adj4" fmla="val -10911"/>
              <a:gd name="adj5" fmla="val 155994"/>
              <a:gd name="adj6" fmla="val -2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输入毕业生学号或者姓名或者身份</a:t>
            </a:r>
            <a:r>
              <a:rPr lang="zh-CN" altLang="en-US" sz="1000" dirty="0" smtClean="0">
                <a:solidFill>
                  <a:srgbClr val="FF0000"/>
                </a:solidFill>
              </a:rPr>
              <a:t>证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2" y="1038831"/>
            <a:ext cx="10058400" cy="5006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1" y="343073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1405" y="239068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办</a:t>
            </a:r>
            <a:r>
              <a:rPr lang="zh-CN" altLang="en-US" dirty="0" smtClean="0"/>
              <a:t>理方式：</a:t>
            </a:r>
            <a:r>
              <a:rPr lang="zh-CN" altLang="en-US" dirty="0"/>
              <a:t>办</a:t>
            </a:r>
            <a:r>
              <a:rPr lang="zh-CN" altLang="en-US" dirty="0" smtClean="0"/>
              <a:t>理页面</a:t>
            </a:r>
            <a:r>
              <a:rPr lang="en-US" altLang="zh-CN" dirty="0" smtClean="0"/>
              <a:t>+</a:t>
            </a:r>
            <a:r>
              <a:rPr lang="zh-CN" altLang="en-US" dirty="0" smtClean="0"/>
              <a:t>逐条办理</a:t>
            </a:r>
            <a:endParaRPr lang="zh-CN" altLang="en-US" dirty="0"/>
          </a:p>
        </p:txBody>
      </p:sp>
      <p:sp>
        <p:nvSpPr>
          <p:cNvPr id="8" name="线形标注 2(无边框) 7"/>
          <p:cNvSpPr/>
          <p:nvPr/>
        </p:nvSpPr>
        <p:spPr>
          <a:xfrm>
            <a:off x="3619169" y="1319407"/>
            <a:ext cx="2248930" cy="246221"/>
          </a:xfrm>
          <a:prstGeom prst="callout2">
            <a:avLst>
              <a:gd name="adj1" fmla="val 55553"/>
              <a:gd name="adj2" fmla="val -1858"/>
              <a:gd name="adj3" fmla="val 58898"/>
              <a:gd name="adj4" fmla="val -10911"/>
              <a:gd name="adj5" fmla="val 155994"/>
              <a:gd name="adj6" fmla="val -2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输入毕业生学号或者姓名或者身份</a:t>
            </a:r>
            <a:r>
              <a:rPr lang="zh-CN" altLang="en-US" sz="1000" dirty="0" smtClean="0">
                <a:solidFill>
                  <a:srgbClr val="FF0000"/>
                </a:solidFill>
              </a:rPr>
              <a:t>证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4448432" y="4440196"/>
            <a:ext cx="807309" cy="280086"/>
          </a:xfrm>
          <a:prstGeom prst="borderCallout2">
            <a:avLst>
              <a:gd name="adj1" fmla="val 41250"/>
              <a:gd name="adj2" fmla="val 108123"/>
              <a:gd name="adj3" fmla="val -38309"/>
              <a:gd name="adj4" fmla="val 128334"/>
              <a:gd name="adj5" fmla="val -49853"/>
              <a:gd name="adj6" fmla="val 178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办</a:t>
            </a:r>
            <a:r>
              <a:rPr lang="zh-CN" altLang="en-US" sz="1000" dirty="0" smtClean="0">
                <a:solidFill>
                  <a:srgbClr val="FF0000"/>
                </a:solidFill>
              </a:rPr>
              <a:t>理按钮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ccy\Desktop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1688" y="879378"/>
            <a:ext cx="10100310" cy="45398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1" y="343073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1405" y="239068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办</a:t>
            </a:r>
            <a:r>
              <a:rPr lang="zh-CN" altLang="en-US" dirty="0" smtClean="0"/>
              <a:t>理方式：</a:t>
            </a:r>
            <a:r>
              <a:rPr lang="zh-CN" altLang="en-US" dirty="0"/>
              <a:t>批量</a:t>
            </a:r>
            <a:r>
              <a:rPr lang="zh-CN" altLang="en-US" dirty="0" smtClean="0"/>
              <a:t>办理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881449" y="3666510"/>
            <a:ext cx="7900087" cy="683068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2(无边框) 5"/>
          <p:cNvSpPr/>
          <p:nvPr/>
        </p:nvSpPr>
        <p:spPr>
          <a:xfrm>
            <a:off x="1963363" y="3284800"/>
            <a:ext cx="1134064" cy="246221"/>
          </a:xfrm>
          <a:prstGeom prst="callout2">
            <a:avLst>
              <a:gd name="adj1" fmla="val 55553"/>
              <a:gd name="adj2" fmla="val -1858"/>
              <a:gd name="adj3" fmla="val 58898"/>
              <a:gd name="adj4" fmla="val -10911"/>
              <a:gd name="adj5" fmla="val 155994"/>
              <a:gd name="adj6" fmla="val -2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rgbClr val="FF0000"/>
                </a:solidFill>
              </a:rPr>
              <a:t>选多个条目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线形标注 2(无边框) 9"/>
          <p:cNvSpPr/>
          <p:nvPr/>
        </p:nvSpPr>
        <p:spPr>
          <a:xfrm>
            <a:off x="1396331" y="2473733"/>
            <a:ext cx="1134064" cy="246221"/>
          </a:xfrm>
          <a:prstGeom prst="callout2">
            <a:avLst>
              <a:gd name="adj1" fmla="val 55553"/>
              <a:gd name="adj2" fmla="val -1858"/>
              <a:gd name="adj3" fmla="val 58898"/>
              <a:gd name="adj4" fmla="val -10911"/>
              <a:gd name="adj5" fmla="val 155994"/>
              <a:gd name="adj6" fmla="val -2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rgbClr val="FF0000"/>
                </a:solidFill>
              </a:rPr>
              <a:t>点击 </a:t>
            </a:r>
            <a:r>
              <a:rPr lang="en-US" altLang="zh-CN" sz="1000" dirty="0" smtClean="0">
                <a:solidFill>
                  <a:srgbClr val="FF0000"/>
                </a:solidFill>
              </a:rPr>
              <a:t>【</a:t>
            </a:r>
            <a:r>
              <a:rPr lang="zh-CN" altLang="en-US" sz="1000" dirty="0" smtClean="0">
                <a:solidFill>
                  <a:srgbClr val="FF0000"/>
                </a:solidFill>
              </a:rPr>
              <a:t>通过</a:t>
            </a:r>
            <a:r>
              <a:rPr lang="en-US" altLang="zh-CN" sz="1000" dirty="0" smtClean="0">
                <a:solidFill>
                  <a:srgbClr val="FF0000"/>
                </a:solidFill>
              </a:rPr>
              <a:t>】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3377" y="5658234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如果 选择的条目不能满足 操作，会出现错误提示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WPS 演示</Application>
  <PresentationFormat>宽屏</PresentationFormat>
  <Paragraphs>105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Adobe 繁黑體 Std B</vt:lpstr>
      <vt:lpstr>Calibri Light</vt:lpstr>
      <vt:lpstr>微软雅黑</vt:lpstr>
      <vt:lpstr>Arial Unicode MS</vt:lpstr>
      <vt:lpstr>Calibri</vt:lpstr>
      <vt:lpstr>黑体</vt:lpstr>
      <vt:lpstr>Office 主题</vt:lpstr>
      <vt:lpstr>    使用说明 1 此文档供各业务部门、院系办理人员使用；  2 可以使用我校提供的三种方式中一种或多种：     a.信息综合服务平台   b.微信公众号   c.今日校园  </vt:lpstr>
      <vt:lpstr>使用服务平台办理离校 操作指南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使用微信企业号办理离校 操作指南</vt:lpstr>
      <vt:lpstr>PowerPoint 演示文稿</vt:lpstr>
      <vt:lpstr>PowerPoint 演示文稿</vt:lpstr>
      <vt:lpstr>PowerPoint 演示文稿</vt:lpstr>
      <vt:lpstr>使用今日校园办理离校 操作指南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服务平台办理离校 操作指南</dc:title>
  <dc:creator>Shfm</dc:creator>
  <cp:lastModifiedBy>崔骋宇</cp:lastModifiedBy>
  <cp:revision>43</cp:revision>
  <dcterms:created xsi:type="dcterms:W3CDTF">2018-06-07T07:50:00Z</dcterms:created>
  <dcterms:modified xsi:type="dcterms:W3CDTF">2018-06-21T09:04:45Z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