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16" r:id="rId4"/>
    <p:sldId id="258" r:id="rId5"/>
    <p:sldId id="270" r:id="rId6"/>
    <p:sldId id="292" r:id="rId7"/>
    <p:sldId id="289" r:id="rId8"/>
    <p:sldId id="306" r:id="rId9"/>
    <p:sldId id="307" r:id="rId10"/>
    <p:sldId id="308" r:id="rId11"/>
    <p:sldId id="309" r:id="rId12"/>
    <p:sldId id="311" r:id="rId13"/>
    <p:sldId id="314" r:id="rId14"/>
    <p:sldId id="315" r:id="rId15"/>
    <p:sldId id="328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F9BEB-FBB5-4BBD-AF3E-A38A5F7E39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EAF21-B57C-4923-AF71-7BB3C1F9880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77824" y="2310302"/>
            <a:ext cx="9825928" cy="1112752"/>
          </a:xfrm>
        </p:spPr>
        <p:txBody>
          <a:bodyPr>
            <a:normAutofit/>
          </a:bodyPr>
          <a:lstStyle/>
          <a:p>
            <a:r>
              <a:rPr lang="zh-CN" altLang="en-US" dirty="0"/>
              <a:t>研究生迎新</a:t>
            </a:r>
            <a:r>
              <a:rPr lang="zh-CN" altLang="en-US" dirty="0" smtClean="0"/>
              <a:t>操作指南</a:t>
            </a:r>
            <a:r>
              <a:rPr lang="en-US" altLang="zh-CN" dirty="0" smtClean="0"/>
              <a:t>(PC</a:t>
            </a:r>
            <a:r>
              <a:rPr lang="zh-CN" altLang="en-US" dirty="0" smtClean="0"/>
              <a:t>端</a:t>
            </a:r>
            <a:r>
              <a:rPr lang="en-US" altLang="zh-CN" dirty="0" smtClean="0"/>
              <a:t>)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" y="1352550"/>
            <a:ext cx="11430000" cy="47815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55705" y="278061"/>
            <a:ext cx="503778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迎</a:t>
            </a:r>
            <a:r>
              <a:rPr lang="zh-CN" altLang="en-US" sz="2800" dirty="0" smtClean="0"/>
              <a:t>新应用基本操作：办理日志</a:t>
            </a:r>
            <a:endParaRPr lang="zh-CN" altLang="en-US" sz="2800" dirty="0"/>
          </a:p>
        </p:txBody>
      </p:sp>
      <p:sp>
        <p:nvSpPr>
          <p:cNvPr id="9" name="圆角矩形 8"/>
          <p:cNvSpPr/>
          <p:nvPr/>
        </p:nvSpPr>
        <p:spPr>
          <a:xfrm>
            <a:off x="1782222" y="3083133"/>
            <a:ext cx="1536357" cy="3732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 smtClean="0">
                <a:solidFill>
                  <a:schemeClr val="tx1"/>
                </a:solidFill>
              </a:rPr>
              <a:t>2.</a:t>
            </a:r>
            <a:r>
              <a:rPr lang="zh-CN" altLang="en-US" sz="1400" dirty="0" smtClean="0">
                <a:solidFill>
                  <a:schemeClr val="tx1"/>
                </a:solidFill>
              </a:rPr>
              <a:t>设置日志范围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869616" y="1768118"/>
            <a:ext cx="1822622" cy="3732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 smtClean="0">
                <a:solidFill>
                  <a:schemeClr val="tx1"/>
                </a:solidFill>
              </a:rPr>
              <a:t>1.</a:t>
            </a:r>
            <a:r>
              <a:rPr lang="zh-CN" altLang="en-US" sz="1400" dirty="0">
                <a:solidFill>
                  <a:schemeClr val="tx1"/>
                </a:solidFill>
              </a:rPr>
              <a:t>切</a:t>
            </a:r>
            <a:r>
              <a:rPr lang="zh-CN" altLang="en-US" sz="1400" dirty="0" smtClean="0">
                <a:solidFill>
                  <a:schemeClr val="tx1"/>
                </a:solidFill>
              </a:rPr>
              <a:t>换办理日志页面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30" y="601256"/>
            <a:ext cx="11420475" cy="61817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4130" y="7620"/>
            <a:ext cx="659193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学院操作界面：资格审查、院系报道</a:t>
            </a:r>
            <a:endParaRPr lang="zh-CN" altLang="en-US" sz="2800" dirty="0" smtClean="0"/>
          </a:p>
        </p:txBody>
      </p:sp>
      <p:sp>
        <p:nvSpPr>
          <p:cNvPr id="15" name="矩形 14"/>
          <p:cNvSpPr/>
          <p:nvPr/>
        </p:nvSpPr>
        <p:spPr>
          <a:xfrm>
            <a:off x="528955" y="4772025"/>
            <a:ext cx="5848350" cy="167894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4" y="1220381"/>
            <a:ext cx="11582400" cy="4257675"/>
          </a:xfrm>
          <a:prstGeom prst="rect">
            <a:avLst/>
          </a:prstGeom>
        </p:spPr>
      </p:pic>
      <p:cxnSp>
        <p:nvCxnSpPr>
          <p:cNvPr id="12" name="直接箭头连接符 11"/>
          <p:cNvCxnSpPr/>
          <p:nvPr/>
        </p:nvCxnSpPr>
        <p:spPr>
          <a:xfrm flipH="1">
            <a:off x="1721593" y="1986984"/>
            <a:ext cx="107092" cy="210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圆角矩形 18"/>
          <p:cNvSpPr/>
          <p:nvPr/>
        </p:nvSpPr>
        <p:spPr>
          <a:xfrm>
            <a:off x="1828685" y="3505588"/>
            <a:ext cx="3450582" cy="3732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dirty="0" smtClean="0">
                <a:solidFill>
                  <a:schemeClr val="tx1"/>
                </a:solidFill>
              </a:rPr>
              <a:t>必要时，学院可“提名”新生走绿色通道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768792" y="1667428"/>
            <a:ext cx="601002" cy="28832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dirty="0">
                <a:solidFill>
                  <a:schemeClr val="tx1"/>
                </a:solidFill>
              </a:rPr>
              <a:t>学院</a:t>
            </a:r>
            <a:r>
              <a:rPr lang="zh-CN" altLang="en-US" sz="1400" dirty="0" smtClean="0">
                <a:solidFill>
                  <a:schemeClr val="tx1"/>
                </a:solidFill>
              </a:rPr>
              <a:t> 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H="1" flipV="1">
            <a:off x="1828685" y="2541861"/>
            <a:ext cx="226586" cy="894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4130" y="7620"/>
            <a:ext cx="659193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zh-CN" altLang="en-US" sz="2800" dirty="0" smtClean="0"/>
              <a:t>学院操作界面：绿色通道申请列表和提名</a:t>
            </a:r>
            <a:endParaRPr lang="zh-CN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92" y="741406"/>
            <a:ext cx="10058400" cy="605658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130" y="7620"/>
            <a:ext cx="659193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zh-CN" altLang="en-US" sz="2800" dirty="0" smtClean="0"/>
              <a:t>学院操作界面：绿色通道审核</a:t>
            </a:r>
            <a:endParaRPr lang="zh-CN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" y="-444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1449811" y="1934924"/>
            <a:ext cx="1482811" cy="57664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n w="0"/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资格审查</a:t>
            </a:r>
            <a:br>
              <a:rPr lang="en-US" altLang="zh-CN" b="1" dirty="0" smtClean="0">
                <a:ln w="0"/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1200" b="1" dirty="0" smtClean="0">
                <a:ln w="0"/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（各院系）</a:t>
            </a:r>
            <a:endParaRPr lang="zh-CN" altLang="en-US" sz="1200" b="1" dirty="0" smtClean="0">
              <a:ln w="0"/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449811" y="2656083"/>
            <a:ext cx="1482811" cy="57664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n w="0"/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    检</a:t>
            </a:r>
            <a:br>
              <a:rPr lang="en-US" altLang="zh-CN" b="1" dirty="0" smtClean="0">
                <a:ln w="0"/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1200" b="1" dirty="0" smtClean="0">
                <a:ln w="0"/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（校医院）</a:t>
            </a:r>
            <a:endParaRPr lang="zh-CN" altLang="en-US" sz="1200" b="1" dirty="0" smtClean="0">
              <a:ln w="0"/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488682" y="3372771"/>
            <a:ext cx="1482811" cy="57664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n w="0"/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财</a:t>
            </a:r>
            <a:r>
              <a:rPr lang="zh-CN" altLang="en-US" b="1" dirty="0" smtClean="0">
                <a:ln w="0"/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务缴费</a:t>
            </a:r>
            <a:br>
              <a:rPr lang="en-US" altLang="zh-CN" b="1" dirty="0" smtClean="0">
                <a:ln w="0"/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1200" b="1" dirty="0" smtClean="0">
                <a:ln w="0"/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（计财处）</a:t>
            </a:r>
            <a:endParaRPr lang="zh-CN" altLang="en-US" sz="1200" b="1" dirty="0" smtClean="0">
              <a:ln w="0"/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27032" y="2030006"/>
            <a:ext cx="2697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领取入学材料、校园卡等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024059" y="3243084"/>
            <a:ext cx="264096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方式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：银行满额代扣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直接通过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024059" y="3713618"/>
            <a:ext cx="51033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方式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：绿色通道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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审批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(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各院系、所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) 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缴纳剩余费用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财务处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1449812" y="1511872"/>
            <a:ext cx="2995274" cy="482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1405324" y="1135506"/>
            <a:ext cx="2697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环节一（不分先后顺序）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405324" y="4231159"/>
            <a:ext cx="3154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环节二（环节一全部完成后）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 flipV="1">
            <a:off x="1405324" y="4570516"/>
            <a:ext cx="2995274" cy="482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3024059" y="3481604"/>
            <a:ext cx="369824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方式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：银行未满额代扣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 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缴纳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费用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财务处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1449812" y="4867420"/>
            <a:ext cx="1482811" cy="57664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n w="0"/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</a:t>
            </a:r>
            <a:br>
              <a:rPr lang="en-US" altLang="zh-CN" b="1" dirty="0" smtClean="0">
                <a:ln w="0"/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1200" b="1" dirty="0" smtClean="0">
                <a:ln w="0"/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（各院系、所）</a:t>
            </a:r>
            <a:endParaRPr lang="zh-CN" altLang="en-US" sz="1200" b="1" dirty="0" smtClean="0">
              <a:ln w="0"/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405255" y="5638800"/>
            <a:ext cx="5581015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注：户口迁移、党（团）关系、保险办理等非报到当天必办环节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0155" y="259715"/>
            <a:ext cx="29222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迎</a:t>
            </a:r>
            <a:r>
              <a:rPr lang="zh-CN" altLang="en-US" sz="4000" dirty="0" smtClean="0"/>
              <a:t>新流程    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59026" y="109495"/>
            <a:ext cx="765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PC</a:t>
            </a:r>
            <a:r>
              <a:rPr lang="zh-CN" altLang="en-US" dirty="0" smtClean="0"/>
              <a:t>端通过信息综合服务平台进入迎新服务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5120" y="847090"/>
            <a:ext cx="8498840" cy="59194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59027" y="478827"/>
            <a:ext cx="765295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先进入我校服务信息平台：  </a:t>
            </a:r>
            <a:r>
              <a:rPr lang="en-US" altLang="zh-CN" dirty="0">
                <a:solidFill>
                  <a:srgbClr val="FF0000"/>
                </a:solidFill>
              </a:rPr>
              <a:t>https://</a:t>
            </a:r>
            <a:r>
              <a:rPr lang="en-US" altLang="zh-CN" dirty="0" smtClean="0">
                <a:solidFill>
                  <a:srgbClr val="FF0000"/>
                </a:solidFill>
              </a:rPr>
              <a:t>ehall.nwafu.edu.cn/ </a:t>
            </a:r>
            <a:r>
              <a:rPr lang="zh-CN" altLang="en-US" dirty="0" smtClean="0"/>
              <a:t>，点击登录</a:t>
            </a:r>
            <a:endParaRPr lang="zh-CN" alt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62648" y="477110"/>
            <a:ext cx="309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用户名：工号</a:t>
            </a:r>
            <a:r>
              <a:rPr lang="en-US" altLang="zh-CN" dirty="0" smtClean="0"/>
              <a:t>/</a:t>
            </a:r>
            <a:r>
              <a:rPr lang="zh-CN" altLang="en-US" dirty="0" smtClean="0"/>
              <a:t>账号</a:t>
            </a:r>
            <a:endParaRPr lang="en-US" altLang="zh-CN" dirty="0" smtClean="0"/>
          </a:p>
          <a:p>
            <a:r>
              <a:rPr lang="zh-CN" altLang="en-US" dirty="0" smtClean="0"/>
              <a:t>密    码： </a:t>
            </a:r>
            <a:r>
              <a:rPr lang="en-US" altLang="zh-CN" dirty="0" smtClean="0"/>
              <a:t>XXXXXXX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59027" y="201828"/>
            <a:ext cx="765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进入统一身份认证：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3630" y="1123315"/>
            <a:ext cx="9859645" cy="55530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20129" y="326598"/>
            <a:ext cx="10997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启</a:t>
            </a:r>
            <a:r>
              <a:rPr lang="zh-CN" altLang="en-US" dirty="0" smtClean="0"/>
              <a:t>用服务的操作过程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</a:t>
            </a:r>
            <a:r>
              <a:rPr lang="zh-CN" altLang="en-US" dirty="0" smtClean="0"/>
              <a:t>账户登录后，依次点击</a:t>
            </a:r>
            <a:r>
              <a:rPr lang="en-US" altLang="zh-CN" dirty="0" smtClean="0"/>
              <a:t>1 </a:t>
            </a:r>
            <a:r>
              <a:rPr lang="zh-CN" altLang="en-US" dirty="0" smtClean="0"/>
              <a:t>可用应用 </a:t>
            </a:r>
            <a:r>
              <a:rPr lang="en-US" altLang="zh-CN" dirty="0" smtClean="0">
                <a:sym typeface="Wingdings" panose="05000000000000000000" pitchFamily="2" charset="2"/>
              </a:rPr>
              <a:t> </a:t>
            </a:r>
            <a:r>
              <a:rPr lang="en-US" altLang="zh-CN" dirty="0" smtClean="0"/>
              <a:t>2 </a:t>
            </a:r>
            <a:r>
              <a:rPr lang="zh-CN" altLang="en-US" dirty="0" smtClean="0"/>
              <a:t>学生</a:t>
            </a:r>
            <a:r>
              <a:rPr lang="zh-CN" altLang="en-US" dirty="0"/>
              <a:t>事务</a:t>
            </a:r>
            <a:r>
              <a:rPr lang="zh-CN" altLang="en-US" dirty="0" smtClean="0"/>
              <a:t> </a:t>
            </a:r>
            <a:r>
              <a:rPr lang="en-US" altLang="zh-CN" dirty="0" smtClean="0">
                <a:sym typeface="Wingdings" panose="05000000000000000000" pitchFamily="2" charset="2"/>
              </a:rPr>
              <a:t>3 </a:t>
            </a:r>
            <a:r>
              <a:rPr lang="zh-CN" altLang="en-US" dirty="0" smtClean="0">
                <a:sym typeface="Wingdings" panose="05000000000000000000" pitchFamily="2" charset="2"/>
              </a:rPr>
              <a:t>迎新服务或绿色通道， 启用服务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1267" y="1038076"/>
            <a:ext cx="4847619" cy="521904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979548" y="2128977"/>
            <a:ext cx="511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收藏后，下次使用通过我的收藏快速定位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548" y="2498309"/>
            <a:ext cx="4438095" cy="406666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203763" y="5342417"/>
            <a:ext cx="2988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点击变成红心图标，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>
                <a:solidFill>
                  <a:srgbClr val="FF0000"/>
                </a:solidFill>
              </a:rPr>
              <a:t>加入收藏夹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07145" y="240948"/>
            <a:ext cx="9476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迎</a:t>
            </a:r>
            <a:r>
              <a:rPr lang="zh-CN" altLang="en-US" sz="4000" dirty="0" smtClean="0"/>
              <a:t>新</a:t>
            </a:r>
            <a:r>
              <a:rPr lang="zh-CN" altLang="en-US" sz="4000" dirty="0"/>
              <a:t>办</a:t>
            </a:r>
            <a:r>
              <a:rPr lang="zh-CN" altLang="en-US" sz="4000" dirty="0" smtClean="0"/>
              <a:t>理中使用的服务    </a:t>
            </a:r>
            <a:endParaRPr lang="zh-CN" altLang="en-US" sz="40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0713" y="1206556"/>
            <a:ext cx="4095238" cy="2085714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107145" y="3632371"/>
            <a:ext cx="765295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学院使用两个应用：迎新服务</a:t>
            </a:r>
            <a:r>
              <a:rPr lang="en-US" altLang="zh-CN" dirty="0" smtClean="0"/>
              <a:t>+</a:t>
            </a:r>
            <a:r>
              <a:rPr lang="zh-CN" altLang="en-US" dirty="0" smtClean="0"/>
              <a:t>绿色通道</a:t>
            </a:r>
            <a:endParaRPr lang="en-US" altLang="zh-CN" dirty="0" smtClean="0"/>
          </a:p>
          <a:p>
            <a:r>
              <a:rPr lang="zh-CN" altLang="en-US" dirty="0"/>
              <a:t>其</a:t>
            </a:r>
            <a:r>
              <a:rPr lang="zh-CN" altLang="en-US" dirty="0" smtClean="0"/>
              <a:t>他部门只使用迎新服务一个应用； 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24" y="1124690"/>
            <a:ext cx="10448408" cy="511063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55705" y="278061"/>
            <a:ext cx="503778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迎</a:t>
            </a:r>
            <a:r>
              <a:rPr lang="zh-CN" altLang="en-US" sz="2800" dirty="0" smtClean="0"/>
              <a:t>新应用基本操作：现场办理</a:t>
            </a:r>
            <a:endParaRPr lang="zh-CN" altLang="en-US" sz="2800" dirty="0"/>
          </a:p>
        </p:txBody>
      </p:sp>
      <p:sp>
        <p:nvSpPr>
          <p:cNvPr id="8" name="圆角矩形 7"/>
          <p:cNvSpPr/>
          <p:nvPr/>
        </p:nvSpPr>
        <p:spPr>
          <a:xfrm>
            <a:off x="8511582" y="751391"/>
            <a:ext cx="2343912" cy="3732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 smtClean="0">
                <a:solidFill>
                  <a:schemeClr val="tx1"/>
                </a:solidFill>
              </a:rPr>
              <a:t>1.</a:t>
            </a:r>
            <a:r>
              <a:rPr lang="zh-CN" altLang="en-US" sz="1400" dirty="0" smtClean="0">
                <a:solidFill>
                  <a:schemeClr val="tx1"/>
                </a:solidFill>
              </a:rPr>
              <a:t>点击切换到</a:t>
            </a:r>
            <a:r>
              <a:rPr lang="zh-CN" altLang="en-US" sz="1400" b="1" dirty="0" smtClean="0">
                <a:solidFill>
                  <a:schemeClr val="tx1"/>
                </a:solidFill>
              </a:rPr>
              <a:t>现场办理</a:t>
            </a:r>
            <a:r>
              <a:rPr lang="zh-CN" altLang="en-US" sz="1400" dirty="0" smtClean="0">
                <a:solidFill>
                  <a:schemeClr val="tx1"/>
                </a:solidFill>
              </a:rPr>
              <a:t>界面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438802" y="1472920"/>
            <a:ext cx="3621024" cy="3732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 smtClean="0">
                <a:solidFill>
                  <a:schemeClr val="tx1"/>
                </a:solidFill>
              </a:rPr>
              <a:t>2.</a:t>
            </a:r>
            <a:r>
              <a:rPr lang="zh-CN" altLang="en-US" sz="1400" dirty="0" smtClean="0">
                <a:solidFill>
                  <a:schemeClr val="tx1"/>
                </a:solidFill>
              </a:rPr>
              <a:t>输入考生号，姓名等，可通过扫描枪进行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160109" y="2627382"/>
            <a:ext cx="4079624" cy="3732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b="1" dirty="0" smtClean="0">
                <a:solidFill>
                  <a:schemeClr val="tx1"/>
                </a:solidFill>
              </a:rPr>
              <a:t>3.</a:t>
            </a:r>
            <a:r>
              <a:rPr lang="zh-CN" altLang="en-US" sz="1400" b="1" dirty="0" smtClean="0">
                <a:solidFill>
                  <a:schemeClr val="tx1"/>
                </a:solidFill>
              </a:rPr>
              <a:t>（可选）设定批次，环节，环节状态过滤条件</a:t>
            </a:r>
            <a:endParaRPr lang="zh-CN" altLang="en-US" sz="1400" b="1" dirty="0" smtClean="0">
              <a:solidFill>
                <a:schemeClr val="tx1"/>
              </a:solidFill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 flipV="1">
            <a:off x="2664446" y="2290295"/>
            <a:ext cx="1548712" cy="386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10" idx="1"/>
          </p:cNvCxnSpPr>
          <p:nvPr/>
        </p:nvCxnSpPr>
        <p:spPr>
          <a:xfrm flipH="1" flipV="1">
            <a:off x="3245709" y="2717238"/>
            <a:ext cx="914400" cy="96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 flipV="1">
            <a:off x="2413688" y="2514114"/>
            <a:ext cx="1746421" cy="283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圆角矩形 20"/>
          <p:cNvSpPr/>
          <p:nvPr/>
        </p:nvSpPr>
        <p:spPr>
          <a:xfrm>
            <a:off x="3865089" y="4758607"/>
            <a:ext cx="3194737" cy="9007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>
                <a:solidFill>
                  <a:schemeClr val="tx1"/>
                </a:solidFill>
              </a:rPr>
              <a:t>4</a:t>
            </a:r>
            <a:r>
              <a:rPr lang="en-US" altLang="zh-CN" sz="1400" dirty="0" smtClean="0">
                <a:solidFill>
                  <a:schemeClr val="tx1"/>
                </a:solidFill>
              </a:rPr>
              <a:t>.</a:t>
            </a:r>
            <a:r>
              <a:rPr lang="zh-CN" altLang="en-US" sz="1400" dirty="0">
                <a:solidFill>
                  <a:schemeClr val="tx1"/>
                </a:solidFill>
              </a:rPr>
              <a:t>点</a:t>
            </a:r>
            <a:r>
              <a:rPr lang="zh-CN" altLang="en-US" sz="1400" dirty="0" smtClean="0">
                <a:solidFill>
                  <a:schemeClr val="tx1"/>
                </a:solidFill>
              </a:rPr>
              <a:t>击搜索</a:t>
            </a:r>
            <a:endParaRPr lang="en-US" altLang="zh-CN" sz="1400" dirty="0" smtClean="0">
              <a:solidFill>
                <a:schemeClr val="tx1"/>
              </a:solidFill>
            </a:endParaRPr>
          </a:p>
          <a:p>
            <a:r>
              <a:rPr lang="zh-CN" altLang="en-US" sz="1400" dirty="0" smtClean="0">
                <a:solidFill>
                  <a:schemeClr val="tx1"/>
                </a:solidFill>
              </a:rPr>
              <a:t>匹配到单人时，直接跳转到办理页面</a:t>
            </a:r>
            <a:endParaRPr lang="en-US" altLang="zh-CN" sz="1400" dirty="0" smtClean="0">
              <a:solidFill>
                <a:schemeClr val="tx1"/>
              </a:solidFill>
            </a:endParaRPr>
          </a:p>
          <a:p>
            <a:r>
              <a:rPr lang="zh-CN" altLang="en-US" sz="1400" dirty="0">
                <a:solidFill>
                  <a:schemeClr val="tx1"/>
                </a:solidFill>
              </a:rPr>
              <a:t>匹</a:t>
            </a:r>
            <a:r>
              <a:rPr lang="zh-CN" altLang="en-US" sz="1400" dirty="0" smtClean="0">
                <a:solidFill>
                  <a:schemeClr val="tx1"/>
                </a:solidFill>
              </a:rPr>
              <a:t>配到多人时，从列表中选择新生，</a:t>
            </a:r>
            <a:endParaRPr lang="en-US" altLang="zh-CN" sz="1400" dirty="0">
              <a:solidFill>
                <a:schemeClr val="tx1"/>
              </a:solidFill>
            </a:endParaRPr>
          </a:p>
          <a:p>
            <a:r>
              <a:rPr lang="zh-CN" altLang="en-US" sz="1400" dirty="0" smtClean="0">
                <a:solidFill>
                  <a:schemeClr val="tx1"/>
                </a:solidFill>
              </a:rPr>
              <a:t>点击查看详情 进入办理页面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23" name="直接箭头连接符 22"/>
          <p:cNvCxnSpPr>
            <a:stCxn id="21" idx="1"/>
          </p:cNvCxnSpPr>
          <p:nvPr/>
        </p:nvCxnSpPr>
        <p:spPr>
          <a:xfrm flipH="1" flipV="1">
            <a:off x="1540477" y="4758608"/>
            <a:ext cx="2324612" cy="45039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304" y="20231"/>
            <a:ext cx="9589195" cy="6858000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</p:pic>
      <p:sp>
        <p:nvSpPr>
          <p:cNvPr id="5" name="文本框 4"/>
          <p:cNvSpPr txBox="1"/>
          <p:nvPr/>
        </p:nvSpPr>
        <p:spPr>
          <a:xfrm>
            <a:off x="14605" y="27305"/>
            <a:ext cx="175577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现场办理</a:t>
            </a:r>
            <a:endParaRPr lang="zh-CN" altLang="en-US" sz="2800" dirty="0"/>
          </a:p>
        </p:txBody>
      </p:sp>
      <p:sp>
        <p:nvSpPr>
          <p:cNvPr id="6" name="圆角矩形 5"/>
          <p:cNvSpPr/>
          <p:nvPr/>
        </p:nvSpPr>
        <p:spPr>
          <a:xfrm>
            <a:off x="3845793" y="1216625"/>
            <a:ext cx="2645108" cy="43891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 smtClean="0">
                <a:solidFill>
                  <a:schemeClr val="tx1"/>
                </a:solidFill>
              </a:rPr>
              <a:t>1.</a:t>
            </a:r>
            <a:r>
              <a:rPr lang="zh-CN" altLang="en-US" sz="1400" dirty="0" smtClean="0">
                <a:solidFill>
                  <a:schemeClr val="tx1"/>
                </a:solidFill>
              </a:rPr>
              <a:t>可直接输入下一位新生姓名，</a:t>
            </a:r>
            <a:endParaRPr lang="en-US" altLang="zh-CN" sz="1400" dirty="0" smtClean="0">
              <a:solidFill>
                <a:schemeClr val="tx1"/>
              </a:solidFill>
            </a:endParaRPr>
          </a:p>
          <a:p>
            <a:r>
              <a:rPr lang="zh-CN" altLang="en-US" sz="1400" dirty="0" smtClean="0">
                <a:solidFill>
                  <a:schemeClr val="tx1"/>
                </a:solidFill>
              </a:rPr>
              <a:t>搜索后，办理下一位新生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673837" y="1735834"/>
            <a:ext cx="1428091" cy="3732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 smtClean="0">
                <a:solidFill>
                  <a:schemeClr val="tx1"/>
                </a:solidFill>
              </a:rPr>
              <a:t>2.</a:t>
            </a:r>
            <a:r>
              <a:rPr lang="zh-CN" altLang="en-US" sz="1400" dirty="0">
                <a:solidFill>
                  <a:schemeClr val="tx1"/>
                </a:solidFill>
              </a:rPr>
              <a:t>返</a:t>
            </a:r>
            <a:r>
              <a:rPr lang="zh-CN" altLang="en-US" sz="1400" dirty="0" smtClean="0">
                <a:solidFill>
                  <a:schemeClr val="tx1"/>
                </a:solidFill>
              </a:rPr>
              <a:t>回表格页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89755" y="3993192"/>
            <a:ext cx="2224216" cy="2713953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005399" y="2109134"/>
            <a:ext cx="6808572" cy="181362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937627" y="817505"/>
            <a:ext cx="2224216" cy="588964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005399" y="3993191"/>
            <a:ext cx="4287794" cy="2713953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剪去单角的矩形 16"/>
          <p:cNvSpPr/>
          <p:nvPr/>
        </p:nvSpPr>
        <p:spPr>
          <a:xfrm>
            <a:off x="3220479" y="5177172"/>
            <a:ext cx="1556951" cy="345989"/>
          </a:xfrm>
          <a:prstGeom prst="snip1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业务办理区</a:t>
            </a:r>
            <a:endParaRPr lang="zh-CN" altLang="en-US" dirty="0"/>
          </a:p>
        </p:txBody>
      </p:sp>
      <p:sp>
        <p:nvSpPr>
          <p:cNvPr id="18" name="剪去单角的矩形 17"/>
          <p:cNvSpPr/>
          <p:nvPr/>
        </p:nvSpPr>
        <p:spPr>
          <a:xfrm>
            <a:off x="5280028" y="2930247"/>
            <a:ext cx="1795760" cy="345989"/>
          </a:xfrm>
          <a:prstGeom prst="snip1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新生基本信息</a:t>
            </a:r>
            <a:endParaRPr lang="zh-CN" altLang="en-US" dirty="0"/>
          </a:p>
        </p:txBody>
      </p:sp>
      <p:sp>
        <p:nvSpPr>
          <p:cNvPr id="19" name="剪去单角的矩形 18"/>
          <p:cNvSpPr/>
          <p:nvPr/>
        </p:nvSpPr>
        <p:spPr>
          <a:xfrm>
            <a:off x="6931891" y="4445976"/>
            <a:ext cx="1795760" cy="345989"/>
          </a:xfrm>
          <a:prstGeom prst="snip1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新生环节总览</a:t>
            </a:r>
            <a:endParaRPr lang="zh-CN" altLang="en-US" dirty="0"/>
          </a:p>
        </p:txBody>
      </p:sp>
      <p:sp>
        <p:nvSpPr>
          <p:cNvPr id="20" name="剪去单角的矩形 19"/>
          <p:cNvSpPr/>
          <p:nvPr/>
        </p:nvSpPr>
        <p:spPr>
          <a:xfrm>
            <a:off x="9271259" y="3163021"/>
            <a:ext cx="1556951" cy="345989"/>
          </a:xfrm>
          <a:prstGeom prst="snip1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办理统计区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6095485" y="2530561"/>
            <a:ext cx="601362" cy="1153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171906" y="2530561"/>
            <a:ext cx="601362" cy="1153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986156" y="3103241"/>
            <a:ext cx="601362" cy="1153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0005" y="36830"/>
            <a:ext cx="172720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迎新统计</a:t>
            </a:r>
            <a:endParaRPr lang="zh-CN" altLang="en-US" sz="28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475" y="315506"/>
            <a:ext cx="10058400" cy="6553319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9343963" y="737769"/>
            <a:ext cx="2343912" cy="3732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 smtClean="0">
                <a:solidFill>
                  <a:schemeClr val="tx1"/>
                </a:solidFill>
              </a:rPr>
              <a:t>1.</a:t>
            </a:r>
            <a:r>
              <a:rPr lang="zh-CN" altLang="en-US" sz="1400" dirty="0" smtClean="0">
                <a:solidFill>
                  <a:schemeClr val="tx1"/>
                </a:solidFill>
              </a:rPr>
              <a:t>点击切换到</a:t>
            </a:r>
            <a:r>
              <a:rPr lang="zh-CN" altLang="en-US" sz="1400" b="1" dirty="0" smtClean="0">
                <a:solidFill>
                  <a:schemeClr val="tx1"/>
                </a:solidFill>
              </a:rPr>
              <a:t>迎新统计</a:t>
            </a:r>
            <a:r>
              <a:rPr lang="zh-CN" altLang="en-US" sz="1400" dirty="0" smtClean="0">
                <a:solidFill>
                  <a:schemeClr val="tx1"/>
                </a:solidFill>
              </a:rPr>
              <a:t>界面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524118" y="1873973"/>
            <a:ext cx="1536357" cy="3732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 smtClean="0">
                <a:solidFill>
                  <a:schemeClr val="tx1"/>
                </a:solidFill>
              </a:rPr>
              <a:t>2.</a:t>
            </a:r>
            <a:r>
              <a:rPr lang="zh-CN" altLang="en-US" sz="1400" dirty="0" smtClean="0">
                <a:solidFill>
                  <a:schemeClr val="tx1"/>
                </a:solidFill>
              </a:rPr>
              <a:t>设置统计条件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52766" y="2978650"/>
            <a:ext cx="9098692" cy="3158797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剪去单角的矩形 7"/>
          <p:cNvSpPr/>
          <p:nvPr/>
        </p:nvSpPr>
        <p:spPr>
          <a:xfrm>
            <a:off x="7787012" y="4212059"/>
            <a:ext cx="1556951" cy="345989"/>
          </a:xfrm>
          <a:prstGeom prst="snip1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统</a:t>
            </a:r>
            <a:r>
              <a:rPr lang="zh-CN" altLang="en-US" dirty="0" smtClean="0"/>
              <a:t>计显示区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747</Words>
  <Application>WPS 演示</Application>
  <PresentationFormat>宽屏</PresentationFormat>
  <Paragraphs>100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 Light</vt:lpstr>
      <vt:lpstr>Arial Unicode MS</vt:lpstr>
      <vt:lpstr>Calibri</vt:lpstr>
      <vt:lpstr>Office 主题</vt:lpstr>
      <vt:lpstr>研究生迎新操作指南(PC端)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服务平台办理离校 操作指南</dc:title>
  <dc:creator>Shfm</dc:creator>
  <cp:lastModifiedBy>崔骋宇</cp:lastModifiedBy>
  <cp:revision>112</cp:revision>
  <dcterms:created xsi:type="dcterms:W3CDTF">2018-06-07T07:50:00Z</dcterms:created>
  <dcterms:modified xsi:type="dcterms:W3CDTF">2018-09-01T03:35:50Z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