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40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91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82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03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47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2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6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4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99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7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F9BEB-FBB5-4BBD-AF3E-A38A5F7E3976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AF21-B57C-4923-AF71-7BB3C1F98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使用服务平台办理离校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操作指南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66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5" y="528666"/>
            <a:ext cx="512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"/>
            </a:pPr>
            <a:r>
              <a:rPr lang="zh-CN" altLang="en-US" dirty="0" smtClean="0"/>
              <a:t>如相关部门使用扫二维码方式办理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毕业生可以将本人二维码出示给办理人员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/>
        </p:blipFill>
        <p:spPr>
          <a:xfrm>
            <a:off x="4864643" y="1174997"/>
            <a:ext cx="3994951" cy="52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使用今日校园办理离校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操作指南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08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5" y="528666"/>
            <a:ext cx="817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</a:t>
            </a:r>
            <a:r>
              <a:rPr lang="zh-CN" altLang="en-US" dirty="0"/>
              <a:t>登录</a:t>
            </a:r>
            <a:r>
              <a:rPr lang="zh-CN" altLang="en-US" dirty="0" smtClean="0"/>
              <a:t>今日校园</a:t>
            </a:r>
            <a:r>
              <a:rPr lang="en-US" altLang="zh-CN" dirty="0" smtClean="0"/>
              <a:t>,</a:t>
            </a:r>
            <a:endParaRPr lang="en-US" altLang="zh-CN" dirty="0"/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通过 学生事务</a:t>
            </a:r>
            <a:r>
              <a:rPr lang="en-US" altLang="zh-CN" dirty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移动</a:t>
            </a:r>
            <a:r>
              <a:rPr lang="zh-CN" altLang="en-US" dirty="0"/>
              <a:t>离</a:t>
            </a:r>
            <a:r>
              <a:rPr lang="zh-CN" altLang="en-US" dirty="0" smtClean="0"/>
              <a:t>校 进入离校服务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8" y="528666"/>
            <a:ext cx="3440922" cy="58941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1801" y="5208959"/>
            <a:ext cx="42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通过电子政务</a:t>
            </a:r>
            <a:r>
              <a:rPr lang="en-US" altLang="zh-CN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olidFill>
                  <a:srgbClr val="FF0000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  <a:sym typeface="Wingdings" panose="05000000000000000000" pitchFamily="2" charset="2"/>
              </a:rPr>
              <a:t>通知公告 查看离校通知</a:t>
            </a:r>
            <a:endParaRPr lang="zh-CN" altLang="en-US" dirty="0">
              <a:solidFill>
                <a:srgbClr val="FF0000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47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6" y="528666"/>
            <a:ext cx="432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zh-CN" altLang="en-US" dirty="0" smtClean="0"/>
              <a:t>查看毕业生本人的离校各环节状态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未办理的环节需前去相关部门办理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60" y="528666"/>
            <a:ext cx="3520860" cy="60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5" y="528666"/>
            <a:ext cx="512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"/>
            </a:pPr>
            <a:r>
              <a:rPr lang="zh-CN" altLang="en-US" dirty="0" smtClean="0"/>
              <a:t>如相关部门使用扫二维码方式办理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毕业生可以将本人二维码出示给办理人员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/>
        </p:blipFill>
        <p:spPr>
          <a:xfrm>
            <a:off x="4864643" y="1174997"/>
            <a:ext cx="3994951" cy="52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626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使用说明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800" dirty="0" smtClean="0"/>
              <a:t>1 </a:t>
            </a:r>
            <a:r>
              <a:rPr lang="zh-CN" altLang="en-US" sz="2800" dirty="0" smtClean="0"/>
              <a:t>此文档供毕业生使用，毕业生根据系统提示自己的离校环节状态，据此前去办理未完结的离校环节；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/>
              <a:t>2 </a:t>
            </a:r>
            <a:r>
              <a:rPr lang="zh-CN" altLang="en-US" sz="2800" dirty="0"/>
              <a:t>毕业</a:t>
            </a:r>
            <a:r>
              <a:rPr lang="zh-CN" altLang="en-US" sz="2800" dirty="0" smtClean="0"/>
              <a:t>生可以使用我校提供的三种方式中一种或多种：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/>
              <a:t> </a:t>
            </a:r>
            <a:r>
              <a:rPr lang="en-US" altLang="zh-CN" sz="2800" dirty="0" smtClean="0"/>
              <a:t>   a.</a:t>
            </a:r>
            <a:r>
              <a:rPr lang="zh-CN" altLang="en-US" sz="2800" dirty="0" smtClean="0"/>
              <a:t>信息</a:t>
            </a:r>
            <a:r>
              <a:rPr lang="zh-CN" altLang="en-US" sz="2800" dirty="0"/>
              <a:t>综合</a:t>
            </a:r>
            <a:r>
              <a:rPr lang="zh-CN" altLang="en-US" sz="2800" dirty="0" smtClean="0"/>
              <a:t>服务平台   </a:t>
            </a:r>
            <a:r>
              <a:rPr lang="en-US" altLang="zh-CN" sz="2800" dirty="0" smtClean="0"/>
              <a:t>b.</a:t>
            </a:r>
            <a:r>
              <a:rPr lang="zh-CN" altLang="en-US" sz="2800" dirty="0"/>
              <a:t>微</a:t>
            </a:r>
            <a:r>
              <a:rPr lang="zh-CN" altLang="en-US" sz="2800" dirty="0" smtClean="0"/>
              <a:t>信</a:t>
            </a:r>
            <a:r>
              <a:rPr lang="zh-CN" altLang="en-US" sz="2800" dirty="0"/>
              <a:t>企业</a:t>
            </a:r>
            <a:r>
              <a:rPr lang="zh-CN" altLang="en-US" sz="2800" dirty="0" smtClean="0"/>
              <a:t>号  </a:t>
            </a:r>
            <a:r>
              <a:rPr lang="en-US" altLang="zh-CN" sz="2800" dirty="0" smtClean="0"/>
              <a:t> </a:t>
            </a:r>
            <a:r>
              <a:rPr lang="en-US" altLang="zh-CN" sz="2800" dirty="0" smtClean="0"/>
              <a:t>c.</a:t>
            </a:r>
            <a:r>
              <a:rPr lang="zh-CN" altLang="en-US" sz="2800" dirty="0" smtClean="0"/>
              <a:t>今日校园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/>
              <a:t>3 </a:t>
            </a:r>
            <a:r>
              <a:rPr lang="zh-CN" altLang="en-US" sz="2800" dirty="0" smtClean="0"/>
              <a:t>本科生不需要打印离校单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研究生需要打印离校单，该功能只在服务平台中的学生离校服务中提供。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19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26466" y="378460"/>
            <a:ext cx="4866005" cy="6174740"/>
            <a:chOff x="926465" y="3714750"/>
            <a:chExt cx="4866005" cy="6174740"/>
          </a:xfrm>
        </p:grpSpPr>
        <p:sp>
          <p:nvSpPr>
            <p:cNvPr id="5" name="矩形 4"/>
            <p:cNvSpPr/>
            <p:nvPr/>
          </p:nvSpPr>
          <p:spPr>
            <a:xfrm>
              <a:off x="926465" y="3714750"/>
              <a:ext cx="4866005" cy="61747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2142041" y="4428443"/>
              <a:ext cx="2459935" cy="46234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符合条件毕业生名单进入离校系统</a:t>
              </a:r>
              <a:r>
                <a:rPr lang="en-US" altLang="zh-CN" sz="1015" dirty="0"/>
                <a:t/>
              </a:r>
              <a:br>
                <a:rPr lang="en-US" altLang="zh-CN" sz="1015" dirty="0"/>
              </a:br>
              <a:r>
                <a:rPr lang="zh-CN" altLang="en-US" sz="1015" dirty="0"/>
                <a:t>（教务处审核）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142041" y="5121775"/>
              <a:ext cx="2459935" cy="4825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毕业生登录信息综合服务平台</a:t>
              </a:r>
              <a:r>
                <a:rPr lang="en-US" altLang="zh-CN" sz="1015" dirty="0"/>
                <a:t>/</a:t>
              </a:r>
              <a:r>
                <a:rPr lang="zh-CN" altLang="en-US" sz="1015" dirty="0"/>
                <a:t>移动校园，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使用学生离校</a:t>
              </a:r>
              <a:r>
                <a:rPr lang="en-US" altLang="zh-CN" sz="1015" dirty="0"/>
                <a:t>/</a:t>
              </a:r>
              <a:r>
                <a:rPr lang="zh-CN" altLang="en-US" sz="1015" dirty="0"/>
                <a:t>移动离校服务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48605" y="6361645"/>
              <a:ext cx="1200150" cy="1461052"/>
              <a:chOff x="1148605" y="1531268"/>
              <a:chExt cx="1200150" cy="146105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148605" y="1531268"/>
                <a:ext cx="1200150" cy="1461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015" dirty="0"/>
                  <a:t>数字离校办理</a:t>
                </a:r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zh-CN" altLang="en-US" sz="1015" dirty="0"/>
              </a:p>
            </p:txBody>
          </p:sp>
          <p:sp>
            <p:nvSpPr>
              <p:cNvPr id="28" name="剪去单角的矩形 27"/>
              <p:cNvSpPr/>
              <p:nvPr/>
            </p:nvSpPr>
            <p:spPr>
              <a:xfrm flipH="1">
                <a:off x="1260420" y="1881622"/>
                <a:ext cx="976520" cy="1021246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015" dirty="0"/>
                  <a:t>清理借书</a:t>
                </a:r>
                <a:endParaRPr lang="en-US" altLang="zh-CN" sz="1015" dirty="0"/>
              </a:p>
              <a:p>
                <a:pPr algn="ctr"/>
                <a:r>
                  <a:rPr lang="zh-CN" altLang="en-US" sz="1015" dirty="0"/>
                  <a:t>清缴欠费</a:t>
                </a:r>
                <a:endParaRPr lang="en-US" altLang="zh-CN" sz="1015" dirty="0"/>
              </a:p>
              <a:p>
                <a:pPr algn="ctr"/>
                <a:r>
                  <a:rPr lang="zh-CN" altLang="en-US" sz="1015" dirty="0"/>
                  <a:t>贷款还款确认</a:t>
                </a:r>
                <a:endParaRPr lang="en-US" altLang="zh-CN" sz="1015" dirty="0"/>
              </a:p>
              <a:p>
                <a:pPr algn="ctr"/>
                <a:r>
                  <a:rPr lang="zh-CN" altLang="en-US" sz="1015" dirty="0"/>
                  <a:t>退宿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357704" y="6361645"/>
              <a:ext cx="1200150" cy="1461052"/>
              <a:chOff x="7851913" y="2491410"/>
              <a:chExt cx="2133600" cy="259742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7851913" y="2491410"/>
                <a:ext cx="2133600" cy="25974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015" dirty="0"/>
                  <a:t>传统离校办理</a:t>
                </a:r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zh-CN" altLang="en-US" sz="1015" dirty="0"/>
              </a:p>
            </p:txBody>
          </p:sp>
          <p:sp>
            <p:nvSpPr>
              <p:cNvPr id="26" name="剪去单角的矩形 25"/>
              <p:cNvSpPr/>
              <p:nvPr/>
            </p:nvSpPr>
            <p:spPr>
              <a:xfrm flipH="1">
                <a:off x="8050695" y="3114261"/>
                <a:ext cx="1736036" cy="1815548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015" dirty="0"/>
                  <a:t>体检</a:t>
                </a:r>
                <a:endParaRPr lang="en-US" altLang="zh-CN" sz="1015" dirty="0"/>
              </a:p>
              <a:p>
                <a:pPr algn="ctr"/>
                <a:r>
                  <a:rPr lang="zh-CN" altLang="en-US" sz="1015" dirty="0"/>
                  <a:t>户口迁移</a:t>
                </a:r>
                <a:endParaRPr lang="en-US" altLang="zh-CN" sz="1015" dirty="0"/>
              </a:p>
              <a:p>
                <a:pPr algn="ctr"/>
                <a:r>
                  <a:rPr lang="zh-CN" altLang="en-US" sz="1015" dirty="0"/>
                  <a:t>党</a:t>
                </a:r>
                <a:r>
                  <a:rPr lang="en-US" altLang="zh-CN" sz="1015" dirty="0"/>
                  <a:t>(</a:t>
                </a:r>
                <a:r>
                  <a:rPr lang="zh-CN" altLang="en-US" sz="1015" dirty="0"/>
                  <a:t>团</a:t>
                </a:r>
                <a:r>
                  <a:rPr lang="en-US" altLang="zh-CN" sz="1015" dirty="0"/>
                  <a:t>)</a:t>
                </a:r>
                <a:r>
                  <a:rPr lang="zh-CN" altLang="en-US" sz="1015" dirty="0"/>
                  <a:t>关系</a:t>
                </a:r>
                <a:endParaRPr lang="en-US" altLang="zh-CN" sz="1015" dirty="0"/>
              </a:p>
              <a:p>
                <a:pPr algn="ctr"/>
                <a:r>
                  <a:rPr lang="zh-CN" altLang="en-US" sz="1015" dirty="0"/>
                  <a:t>校园卡退卡</a:t>
                </a:r>
                <a:endParaRPr lang="en-US" altLang="zh-CN" sz="1015" dirty="0"/>
              </a:p>
              <a:p>
                <a:pPr algn="ctr"/>
                <a:r>
                  <a:rPr lang="zh-CN" altLang="en-US" sz="1015" dirty="0"/>
                  <a:t>行李托运</a:t>
                </a:r>
                <a:endParaRPr lang="en-US" altLang="zh-CN" sz="1015" dirty="0"/>
              </a:p>
              <a:p>
                <a:pPr algn="ctr"/>
                <a:r>
                  <a:rPr lang="en-US" altLang="zh-CN" sz="1015" dirty="0"/>
                  <a:t>… … …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743730" y="8247809"/>
              <a:ext cx="1200150" cy="819979"/>
              <a:chOff x="2824114" y="2582331"/>
              <a:chExt cx="1200150" cy="81997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824114" y="2582331"/>
                <a:ext cx="1200150" cy="8199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015" dirty="0"/>
                  <a:t>各院系办理点</a:t>
                </a:r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en-US" altLang="zh-CN" sz="1015" dirty="0"/>
              </a:p>
              <a:p>
                <a:pPr algn="ctr"/>
                <a:endParaRPr lang="zh-CN" altLang="en-US" sz="1015" dirty="0"/>
              </a:p>
            </p:txBody>
          </p:sp>
          <p:sp>
            <p:nvSpPr>
              <p:cNvPr id="24" name="剪去单角的矩形 23"/>
              <p:cNvSpPr/>
              <p:nvPr/>
            </p:nvSpPr>
            <p:spPr>
              <a:xfrm flipH="1">
                <a:off x="2935929" y="2913820"/>
                <a:ext cx="957884" cy="399037"/>
              </a:xfrm>
              <a:prstGeom prst="snip1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015" dirty="0"/>
                  <a:t>领取毕业证、</a:t>
                </a:r>
                <a:endParaRPr lang="en-US" altLang="zh-CN" sz="1015" dirty="0"/>
              </a:p>
              <a:p>
                <a:pPr algn="ctr"/>
                <a:r>
                  <a:rPr lang="zh-CN" altLang="en-US" sz="1015" dirty="0"/>
                  <a:t>学位证等</a:t>
                </a:r>
                <a:endParaRPr lang="en-US" altLang="zh-CN" sz="1015" dirty="0"/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016162" y="9392806"/>
              <a:ext cx="663437" cy="32053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离校</a:t>
              </a:r>
            </a:p>
          </p:txBody>
        </p:sp>
        <p:cxnSp>
          <p:nvCxnSpPr>
            <p:cNvPr id="12" name="肘形连接符 11"/>
            <p:cNvCxnSpPr>
              <a:stCxn id="27" idx="0"/>
              <a:endCxn id="7" idx="2"/>
            </p:cNvCxnSpPr>
            <p:nvPr/>
          </p:nvCxnSpPr>
          <p:spPr>
            <a:xfrm rot="16200000">
              <a:off x="2181860" y="5171440"/>
              <a:ext cx="756920" cy="16230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连接符 12"/>
            <p:cNvCxnSpPr>
              <a:stCxn id="27" idx="3"/>
            </p:cNvCxnSpPr>
            <p:nvPr/>
          </p:nvCxnSpPr>
          <p:spPr>
            <a:xfrm>
              <a:off x="2348755" y="7092171"/>
              <a:ext cx="996362" cy="834555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连接符 13"/>
            <p:cNvCxnSpPr>
              <a:stCxn id="25" idx="1"/>
            </p:cNvCxnSpPr>
            <p:nvPr/>
          </p:nvCxnSpPr>
          <p:spPr>
            <a:xfrm rot="10800000" flipV="1">
              <a:off x="3345124" y="7092170"/>
              <a:ext cx="1012581" cy="834553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3365436" y="4930984"/>
              <a:ext cx="0" cy="1907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3345180" y="7937500"/>
              <a:ext cx="3810" cy="32258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3343910" y="9067800"/>
              <a:ext cx="1270" cy="30035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749356" y="5943422"/>
              <a:ext cx="1382297" cy="24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/>
                <a:t>离校系统办理事项</a:t>
              </a:r>
              <a:endParaRPr lang="zh-CN" altLang="en-US" sz="10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06800" y="3927475"/>
              <a:ext cx="1358265" cy="24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/>
                <a:t>非离校系统办理事项</a:t>
              </a:r>
              <a:endParaRPr lang="zh-CN" altLang="en-US" sz="10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012987" y="3780676"/>
              <a:ext cx="663437" cy="32053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开始</a:t>
              </a:r>
            </a:p>
          </p:txBody>
        </p:sp>
        <p:cxnSp>
          <p:nvCxnSpPr>
            <p:cNvPr id="21" name="肘形连接符 20"/>
            <p:cNvCxnSpPr>
              <a:stCxn id="20" idx="6"/>
              <a:endCxn id="25" idx="0"/>
            </p:cNvCxnSpPr>
            <p:nvPr/>
          </p:nvCxnSpPr>
          <p:spPr>
            <a:xfrm>
              <a:off x="3676650" y="3941445"/>
              <a:ext cx="1281430" cy="2419985"/>
            </a:xfrm>
            <a:prstGeom prst="bentConnector2">
              <a:avLst/>
            </a:prstGeom>
            <a:ln w="19050">
              <a:solidFill>
                <a:srgbClr val="0070C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3341370" y="4152265"/>
              <a:ext cx="6350" cy="25209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6562894" y="378460"/>
            <a:ext cx="4553986" cy="613029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7633567" y="929255"/>
            <a:ext cx="2439401" cy="4334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015" dirty="0"/>
              <a:t>符合条件毕业生名单进入离校系统</a:t>
            </a:r>
            <a:r>
              <a:rPr lang="en-US" altLang="zh-CN" sz="1015" dirty="0"/>
              <a:t/>
            </a:r>
            <a:br>
              <a:rPr lang="en-US" altLang="zh-CN" sz="1015" dirty="0"/>
            </a:br>
            <a:r>
              <a:rPr lang="zh-CN" altLang="en-US" sz="1015" dirty="0" smtClean="0"/>
              <a:t>（</a:t>
            </a:r>
            <a:r>
              <a:rPr lang="zh-CN" altLang="en-US" sz="1015" dirty="0"/>
              <a:t>研究</a:t>
            </a:r>
            <a:r>
              <a:rPr lang="zh-CN" altLang="en-US" sz="1015" dirty="0" smtClean="0"/>
              <a:t>生院审</a:t>
            </a:r>
            <a:r>
              <a:rPr lang="zh-CN" altLang="en-US" sz="1015" dirty="0"/>
              <a:t>核）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7633567" y="1559584"/>
            <a:ext cx="2439401" cy="4523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015" dirty="0"/>
              <a:t>毕业生登录信息综合服务平台/移动校园，</a:t>
            </a:r>
          </a:p>
          <a:p>
            <a:pPr algn="ctr"/>
            <a:r>
              <a:rPr lang="zh-CN" altLang="en-US" sz="1015" dirty="0"/>
              <a:t>使用学生离校/移动离校服务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648424" y="2652864"/>
            <a:ext cx="1190132" cy="1369683"/>
            <a:chOff x="1148605" y="4896910"/>
            <a:chExt cx="1200150" cy="1461052"/>
          </a:xfrm>
        </p:grpSpPr>
        <p:sp>
          <p:nvSpPr>
            <p:cNvPr id="54" name="矩形 53"/>
            <p:cNvSpPr/>
            <p:nvPr/>
          </p:nvSpPr>
          <p:spPr>
            <a:xfrm>
              <a:off x="1148605" y="4896910"/>
              <a:ext cx="1200150" cy="14610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数字离校办理</a:t>
              </a:r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zh-CN" altLang="en-US" sz="1015" dirty="0"/>
            </a:p>
          </p:txBody>
        </p:sp>
        <p:sp>
          <p:nvSpPr>
            <p:cNvPr id="55" name="剪去单角的矩形 54"/>
            <p:cNvSpPr/>
            <p:nvPr/>
          </p:nvSpPr>
          <p:spPr>
            <a:xfrm flipH="1">
              <a:off x="1260420" y="5247264"/>
              <a:ext cx="976520" cy="1021246"/>
            </a:xfrm>
            <a:prstGeom prst="snip1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清理借书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清缴欠费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贷款还款确认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退宿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830735" y="2652864"/>
            <a:ext cx="1190132" cy="1369683"/>
            <a:chOff x="7851913" y="2491410"/>
            <a:chExt cx="2133600" cy="2597426"/>
          </a:xfrm>
        </p:grpSpPr>
        <p:sp>
          <p:nvSpPr>
            <p:cNvPr id="52" name="矩形 51"/>
            <p:cNvSpPr/>
            <p:nvPr/>
          </p:nvSpPr>
          <p:spPr>
            <a:xfrm>
              <a:off x="7851913" y="2491410"/>
              <a:ext cx="2133600" cy="259742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传统离校办理</a:t>
              </a:r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zh-CN" altLang="en-US" sz="1015" dirty="0"/>
            </a:p>
          </p:txBody>
        </p:sp>
        <p:sp>
          <p:nvSpPr>
            <p:cNvPr id="53" name="剪去单角的矩形 52"/>
            <p:cNvSpPr/>
            <p:nvPr/>
          </p:nvSpPr>
          <p:spPr>
            <a:xfrm flipH="1">
              <a:off x="8050695" y="3114261"/>
              <a:ext cx="1736036" cy="1815548"/>
            </a:xfrm>
            <a:prstGeom prst="snip1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体检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户口迁移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党</a:t>
              </a:r>
              <a:r>
                <a:rPr lang="en-US" altLang="zh-CN" sz="1015" dirty="0"/>
                <a:t>(</a:t>
              </a:r>
              <a:r>
                <a:rPr lang="zh-CN" altLang="en-US" sz="1015" dirty="0"/>
                <a:t>团</a:t>
              </a:r>
              <a:r>
                <a:rPr lang="en-US" altLang="zh-CN" sz="1015" dirty="0"/>
                <a:t>)</a:t>
              </a:r>
              <a:r>
                <a:rPr lang="zh-CN" altLang="en-US" sz="1015" dirty="0"/>
                <a:t>关系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校园卡退卡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行李托运</a:t>
              </a:r>
              <a:endParaRPr lang="en-US" altLang="zh-CN" sz="1015" dirty="0"/>
            </a:p>
            <a:p>
              <a:pPr algn="ctr"/>
              <a:r>
                <a:rPr lang="en-US" altLang="zh-CN" sz="1015" dirty="0"/>
                <a:t>… … …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44717" y="5168154"/>
            <a:ext cx="1190132" cy="768700"/>
            <a:chOff x="2824114" y="2582331"/>
            <a:chExt cx="1200150" cy="819979"/>
          </a:xfrm>
        </p:grpSpPr>
        <p:sp>
          <p:nvSpPr>
            <p:cNvPr id="50" name="矩形 49"/>
            <p:cNvSpPr/>
            <p:nvPr/>
          </p:nvSpPr>
          <p:spPr>
            <a:xfrm>
              <a:off x="2824114" y="2582331"/>
              <a:ext cx="1200150" cy="81997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各院系办理点</a:t>
              </a:r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en-US" altLang="zh-CN" sz="1015" dirty="0"/>
            </a:p>
            <a:p>
              <a:pPr algn="ctr"/>
              <a:endParaRPr lang="zh-CN" altLang="en-US" sz="1015" dirty="0"/>
            </a:p>
          </p:txBody>
        </p:sp>
        <p:sp>
          <p:nvSpPr>
            <p:cNvPr id="51" name="剪去单角的矩形 50"/>
            <p:cNvSpPr/>
            <p:nvPr/>
          </p:nvSpPr>
          <p:spPr>
            <a:xfrm flipH="1">
              <a:off x="2935929" y="2913820"/>
              <a:ext cx="957884" cy="399037"/>
            </a:xfrm>
            <a:prstGeom prst="snip1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015" dirty="0"/>
                <a:t>领取毕业证、</a:t>
              </a:r>
              <a:endParaRPr lang="en-US" altLang="zh-CN" sz="1015" dirty="0"/>
            </a:p>
            <a:p>
              <a:pPr algn="ctr"/>
              <a:r>
                <a:rPr lang="zh-CN" altLang="en-US" sz="1015" dirty="0"/>
                <a:t>学位证等</a:t>
              </a:r>
              <a:endParaRPr lang="en-US" altLang="zh-CN" sz="1015" dirty="0"/>
            </a:p>
          </p:txBody>
        </p:sp>
      </p:grpSp>
      <p:sp>
        <p:nvSpPr>
          <p:cNvPr id="36" name="椭圆 35"/>
          <p:cNvSpPr/>
          <p:nvPr/>
        </p:nvSpPr>
        <p:spPr>
          <a:xfrm>
            <a:off x="8492835" y="6146896"/>
            <a:ext cx="657899" cy="3004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015" dirty="0"/>
              <a:t>离校</a:t>
            </a:r>
          </a:p>
        </p:txBody>
      </p:sp>
      <p:cxnSp>
        <p:nvCxnSpPr>
          <p:cNvPr id="37" name="肘形连接符 36"/>
          <p:cNvCxnSpPr>
            <a:stCxn id="54" idx="0"/>
            <a:endCxn id="32" idx="2"/>
          </p:cNvCxnSpPr>
          <p:nvPr/>
        </p:nvCxnSpPr>
        <p:spPr>
          <a:xfrm rot="16200000">
            <a:off x="7727792" y="1527742"/>
            <a:ext cx="641127" cy="1609512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7"/>
          <p:cNvCxnSpPr>
            <a:stCxn id="54" idx="3"/>
          </p:cNvCxnSpPr>
          <p:nvPr/>
        </p:nvCxnSpPr>
        <p:spPr>
          <a:xfrm>
            <a:off x="7838556" y="3337705"/>
            <a:ext cx="988045" cy="782365"/>
          </a:xfrm>
          <a:prstGeom prst="bentConnector3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52" idx="1"/>
          </p:cNvCxnSpPr>
          <p:nvPr/>
        </p:nvCxnSpPr>
        <p:spPr>
          <a:xfrm rot="10800000" flipV="1">
            <a:off x="8826608" y="3337704"/>
            <a:ext cx="1004129" cy="782363"/>
          </a:xfrm>
          <a:prstGeom prst="bentConnector3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8846528" y="744246"/>
            <a:ext cx="0" cy="1788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8854936" y="1384297"/>
            <a:ext cx="0" cy="1788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8826663" y="4122830"/>
            <a:ext cx="0" cy="2571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8841083" y="5968268"/>
            <a:ext cx="0" cy="1788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7249828" y="2294727"/>
            <a:ext cx="1370758" cy="22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离校系统办理事项</a:t>
            </a:r>
            <a:endParaRPr lang="zh-CN" altLang="en-US" sz="1000" dirty="0"/>
          </a:p>
        </p:txBody>
      </p:sp>
      <p:sp>
        <p:nvSpPr>
          <p:cNvPr id="45" name="文本框 44"/>
          <p:cNvSpPr txBox="1"/>
          <p:nvPr/>
        </p:nvSpPr>
        <p:spPr>
          <a:xfrm>
            <a:off x="9150958" y="551689"/>
            <a:ext cx="1435085" cy="22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非离校系统办理事项</a:t>
            </a:r>
            <a:endParaRPr lang="zh-CN" altLang="en-US" sz="1000" dirty="0"/>
          </a:p>
        </p:txBody>
      </p:sp>
      <p:sp>
        <p:nvSpPr>
          <p:cNvPr id="46" name="剪去单角的矩形 45"/>
          <p:cNvSpPr/>
          <p:nvPr/>
        </p:nvSpPr>
        <p:spPr>
          <a:xfrm flipH="1">
            <a:off x="8074910" y="4389508"/>
            <a:ext cx="1502357" cy="561547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15" dirty="0" smtClean="0"/>
              <a:t>(PC</a:t>
            </a:r>
            <a:r>
              <a:rPr lang="zh-CN" altLang="en-US" sz="1015" dirty="0" smtClean="0"/>
              <a:t>端</a:t>
            </a:r>
            <a:r>
              <a:rPr lang="en-US" altLang="zh-CN" sz="1015" dirty="0" smtClean="0"/>
              <a:t>)</a:t>
            </a:r>
            <a:r>
              <a:rPr lang="zh-CN" altLang="en-US" sz="1015" dirty="0" smtClean="0"/>
              <a:t>在学生离校服务中自助打印离校单，导师签字</a:t>
            </a:r>
            <a:endParaRPr lang="zh-CN" altLang="en-US" sz="1015" dirty="0"/>
          </a:p>
        </p:txBody>
      </p:sp>
      <p:cxnSp>
        <p:nvCxnSpPr>
          <p:cNvPr id="47" name="直接箭头连接符 46"/>
          <p:cNvCxnSpPr/>
          <p:nvPr/>
        </p:nvCxnSpPr>
        <p:spPr>
          <a:xfrm>
            <a:off x="8816042" y="4987629"/>
            <a:ext cx="0" cy="1788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stCxn id="49" idx="6"/>
          </p:cNvCxnSpPr>
          <p:nvPr/>
        </p:nvCxnSpPr>
        <p:spPr>
          <a:xfrm>
            <a:off x="9170885" y="577413"/>
            <a:ext cx="1255735" cy="2075451"/>
          </a:xfrm>
          <a:prstGeom prst="bentConnector2">
            <a:avLst/>
          </a:prstGeom>
          <a:ln w="1905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8512986" y="427167"/>
            <a:ext cx="657899" cy="3004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015" dirty="0"/>
              <a:t>开始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14435" y="419988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本科生离校流程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94014" y="425203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研究生离校流程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7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7" y="1257641"/>
            <a:ext cx="9578939" cy="5076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1362" y="411892"/>
            <a:ext cx="765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身份认证：毕业生使用学号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密码登录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</a:t>
            </a:r>
            <a:r>
              <a:rPr lang="zh-CN" altLang="en-US" dirty="0" smtClean="0"/>
              <a:t>办理人员使用账号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密码登录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95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6822" y="5527590"/>
            <a:ext cx="765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说明：不同业务部门人员登录后只能查看</a:t>
            </a:r>
            <a:r>
              <a:rPr lang="en-US" altLang="zh-CN" dirty="0" smtClean="0"/>
              <a:t>/</a:t>
            </a:r>
            <a:r>
              <a:rPr lang="zh-CN" altLang="en-US" dirty="0" smtClean="0"/>
              <a:t>办理该部门业务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院系办理人员登录后只能查看</a:t>
            </a:r>
            <a:r>
              <a:rPr lang="en-US" altLang="zh-CN" dirty="0" smtClean="0"/>
              <a:t>/</a:t>
            </a:r>
            <a:r>
              <a:rPr lang="zh-CN" altLang="en-US" dirty="0" smtClean="0"/>
              <a:t>办理本院系的离校毕业生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27438" y="466641"/>
            <a:ext cx="817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使用离校服务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en-US" dirty="0" smtClean="0"/>
              <a:t>用户登录后，点击</a:t>
            </a:r>
            <a:r>
              <a:rPr lang="en-US" altLang="zh-CN" dirty="0" smtClean="0"/>
              <a:t>1 </a:t>
            </a:r>
            <a:r>
              <a:rPr lang="zh-CN" altLang="en-US" dirty="0" smtClean="0"/>
              <a:t>可用应用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smtClean="0"/>
              <a:t>2 </a:t>
            </a:r>
            <a:r>
              <a:rPr lang="zh-CN" altLang="en-US" dirty="0" smtClean="0"/>
              <a:t>学生事物 </a:t>
            </a:r>
            <a:r>
              <a:rPr lang="en-US" altLang="zh-CN" dirty="0" smtClean="0">
                <a:sym typeface="Wingdings" panose="05000000000000000000" pitchFamily="2" charset="2"/>
              </a:rPr>
              <a:t>3 </a:t>
            </a:r>
            <a:r>
              <a:rPr lang="zh-CN" altLang="en-US" dirty="0" smtClean="0">
                <a:sym typeface="Wingdings" panose="05000000000000000000" pitchFamily="2" charset="2"/>
              </a:rPr>
              <a:t>学生离校  启用离校服务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83" y="1223151"/>
            <a:ext cx="4085714" cy="4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1351022"/>
            <a:ext cx="12036970" cy="5406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8191" y="520429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毕</a:t>
            </a:r>
            <a:r>
              <a:rPr lang="zh-CN" altLang="en-US" dirty="0" smtClean="0"/>
              <a:t>业生登录系统后，根据离校单指示，未完结环节需去相关部门办理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039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使用微</a:t>
            </a:r>
            <a:r>
              <a:rPr lang="zh-CN" altLang="en-US" dirty="0" smtClean="0"/>
              <a:t>信</a:t>
            </a:r>
            <a:r>
              <a:rPr lang="zh-CN" altLang="en-US" dirty="0"/>
              <a:t>企业</a:t>
            </a:r>
            <a:r>
              <a:rPr lang="zh-CN" altLang="en-US" dirty="0" smtClean="0"/>
              <a:t>号</a:t>
            </a:r>
            <a:r>
              <a:rPr lang="zh-CN" altLang="en-US" dirty="0" smtClean="0"/>
              <a:t>办理离校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操作指南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29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5" y="528666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启用 我校微</a:t>
            </a:r>
            <a:r>
              <a:rPr lang="zh-CN" altLang="en-US" dirty="0" smtClean="0"/>
              <a:t>信</a:t>
            </a:r>
            <a:r>
              <a:rPr lang="zh-CN" altLang="en-US" dirty="0"/>
              <a:t>企业</a:t>
            </a:r>
            <a:r>
              <a:rPr lang="zh-CN" altLang="en-US" dirty="0" smtClean="0"/>
              <a:t>号</a:t>
            </a:r>
            <a:r>
              <a:rPr lang="zh-CN" altLang="en-US" dirty="0" smtClean="0"/>
              <a:t>的移动离校服务</a:t>
            </a:r>
            <a:endParaRPr lang="en-US" altLang="zh-CN" dirty="0" smtClean="0"/>
          </a:p>
        </p:txBody>
      </p:sp>
      <p:pic>
        <p:nvPicPr>
          <p:cNvPr id="1026" name="Picture 2" descr="C:\Users\Shfm\AppData\Local\Temp\SNAGHTMLf6f12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5" y="1186249"/>
            <a:ext cx="6687303" cy="49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2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86" y="528666"/>
            <a:ext cx="432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zh-CN" altLang="en-US" dirty="0" smtClean="0"/>
              <a:t>查看毕业生本人的离校各环节状态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未办理的环节需前去相关部门办理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60" y="528666"/>
            <a:ext cx="3520860" cy="60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682</Words>
  <Application>Microsoft Office PowerPoint</Application>
  <PresentationFormat>宽屏</PresentationFormat>
  <Paragraphs>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Adobe 繁黑體 Std B</vt:lpstr>
      <vt:lpstr>宋体</vt:lpstr>
      <vt:lpstr>Arial</vt:lpstr>
      <vt:lpstr>Calibri</vt:lpstr>
      <vt:lpstr>Calibri Light</vt:lpstr>
      <vt:lpstr>Wingdings</vt:lpstr>
      <vt:lpstr>Office 主题</vt:lpstr>
      <vt:lpstr>使用服务平台办理离校 操作指南</vt:lpstr>
      <vt:lpstr>    使用说明 1 此文档供毕业生使用，毕业生根据系统提示自己的离校环节状态，据此前去办理未完结的离校环节；  2 毕业生可以使用我校提供的三种方式中一种或多种：     a.信息综合服务平台   b.微信企业号   c.今日校园  3 本科生不需要打印离校单 研究生需要打印离校单，该功能只在服务平台中的学生离校服务中提供。</vt:lpstr>
      <vt:lpstr>PowerPoint 演示文稿</vt:lpstr>
      <vt:lpstr>PowerPoint 演示文稿</vt:lpstr>
      <vt:lpstr>PowerPoint 演示文稿</vt:lpstr>
      <vt:lpstr>PowerPoint 演示文稿</vt:lpstr>
      <vt:lpstr>使用微信企业号办理离校 操作指南</vt:lpstr>
      <vt:lpstr>PowerPoint 演示文稿</vt:lpstr>
      <vt:lpstr>PowerPoint 演示文稿</vt:lpstr>
      <vt:lpstr>PowerPoint 演示文稿</vt:lpstr>
      <vt:lpstr>使用今日校园办理离校 操作指南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服务平台办理离校 操作指南</dc:title>
  <dc:creator>Shfm</dc:creator>
  <cp:lastModifiedBy>Shfm</cp:lastModifiedBy>
  <cp:revision>20</cp:revision>
  <dcterms:created xsi:type="dcterms:W3CDTF">2018-06-07T07:50:40Z</dcterms:created>
  <dcterms:modified xsi:type="dcterms:W3CDTF">2018-06-20T07:06:53Z</dcterms:modified>
</cp:coreProperties>
</file>