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90" r:id="rId4"/>
    <p:sldId id="258" r:id="rId5"/>
    <p:sldId id="270" r:id="rId6"/>
    <p:sldId id="292" r:id="rId7"/>
    <p:sldId id="289" r:id="rId8"/>
    <p:sldId id="306" r:id="rId9"/>
    <p:sldId id="307" r:id="rId10"/>
    <p:sldId id="308" r:id="rId11"/>
    <p:sldId id="309" r:id="rId12"/>
    <p:sldId id="311" r:id="rId13"/>
    <p:sldId id="312" r:id="rId14"/>
    <p:sldId id="313" r:id="rId15"/>
    <p:sldId id="314" r:id="rId16"/>
    <p:sldId id="315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77824" y="2310302"/>
            <a:ext cx="9825928" cy="1112752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迎新</a:t>
            </a:r>
            <a:r>
              <a:rPr lang="zh-CN" altLang="en-US" dirty="0" smtClean="0"/>
              <a:t>操作指南</a:t>
            </a:r>
            <a:br>
              <a:rPr lang="en-US" altLang="zh-CN" dirty="0" smtClean="0"/>
            </a:br>
            <a:r>
              <a:rPr lang="en-US" altLang="zh-CN" dirty="0" smtClean="0"/>
              <a:t>PC</a:t>
            </a:r>
            <a:r>
              <a:rPr lang="zh-CN" altLang="en-US" dirty="0" smtClean="0"/>
              <a:t>端登录校园信息综合服务平台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779" y="801281"/>
            <a:ext cx="10058400" cy="592965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55705" y="278061"/>
            <a:ext cx="503778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迎</a:t>
            </a:r>
            <a:r>
              <a:rPr lang="zh-CN" altLang="en-US" sz="2800" dirty="0" smtClean="0"/>
              <a:t>新应用基本操作：办理日志</a:t>
            </a:r>
            <a:endParaRPr lang="zh-CN" altLang="en-US" sz="2800" dirty="0"/>
          </a:p>
        </p:txBody>
      </p:sp>
      <p:sp>
        <p:nvSpPr>
          <p:cNvPr id="9" name="圆角矩形 8"/>
          <p:cNvSpPr/>
          <p:nvPr/>
        </p:nvSpPr>
        <p:spPr>
          <a:xfrm>
            <a:off x="3925330" y="2821067"/>
            <a:ext cx="1536357" cy="3732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 smtClean="0">
                <a:solidFill>
                  <a:schemeClr val="tx1"/>
                </a:solidFill>
              </a:rPr>
              <a:t>2.</a:t>
            </a:r>
            <a:r>
              <a:rPr lang="zh-CN" altLang="en-US" sz="1400" dirty="0" smtClean="0">
                <a:solidFill>
                  <a:schemeClr val="tx1"/>
                </a:solidFill>
              </a:rPr>
              <a:t>设置日志范围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693508" y="1624524"/>
            <a:ext cx="1822622" cy="3732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 smtClean="0">
                <a:solidFill>
                  <a:schemeClr val="tx1"/>
                </a:solidFill>
              </a:rPr>
              <a:t>1.</a:t>
            </a:r>
            <a:r>
              <a:rPr lang="zh-CN" altLang="en-US" sz="1400" dirty="0">
                <a:solidFill>
                  <a:schemeClr val="tx1"/>
                </a:solidFill>
              </a:rPr>
              <a:t>切</a:t>
            </a:r>
            <a:r>
              <a:rPr lang="zh-CN" altLang="en-US" sz="1400" dirty="0" smtClean="0">
                <a:solidFill>
                  <a:schemeClr val="tx1"/>
                </a:solidFill>
              </a:rPr>
              <a:t>换办理日志页面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354" y="801281"/>
            <a:ext cx="9589195" cy="6858000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</p:pic>
      <p:sp>
        <p:nvSpPr>
          <p:cNvPr id="5" name="文本框 4"/>
          <p:cNvSpPr txBox="1"/>
          <p:nvPr/>
        </p:nvSpPr>
        <p:spPr>
          <a:xfrm>
            <a:off x="555705" y="278061"/>
            <a:ext cx="503778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迎新应用</a:t>
            </a:r>
            <a:r>
              <a:rPr lang="zh-CN" altLang="en-US" sz="2800" dirty="0" smtClean="0"/>
              <a:t>业</a:t>
            </a:r>
            <a:r>
              <a:rPr lang="zh-CN" altLang="en-US" sz="2800" dirty="0"/>
              <a:t>务部门操</a:t>
            </a:r>
            <a:r>
              <a:rPr lang="zh-CN" altLang="en-US" sz="2800" dirty="0" smtClean="0"/>
              <a:t>作：学院</a:t>
            </a:r>
            <a:endParaRPr lang="zh-CN" altLang="en-US" sz="2800" dirty="0"/>
          </a:p>
        </p:txBody>
      </p:sp>
      <p:sp>
        <p:nvSpPr>
          <p:cNvPr id="15" name="矩形 14"/>
          <p:cNvSpPr/>
          <p:nvPr/>
        </p:nvSpPr>
        <p:spPr>
          <a:xfrm>
            <a:off x="1643449" y="4774241"/>
            <a:ext cx="4287794" cy="2713953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36" y="4803347"/>
            <a:ext cx="4344108" cy="2245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354" y="801281"/>
            <a:ext cx="9589195" cy="6858000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</p:pic>
      <p:sp>
        <p:nvSpPr>
          <p:cNvPr id="5" name="文本框 4"/>
          <p:cNvSpPr txBox="1"/>
          <p:nvPr/>
        </p:nvSpPr>
        <p:spPr>
          <a:xfrm>
            <a:off x="555705" y="278061"/>
            <a:ext cx="549910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迎新应用</a:t>
            </a:r>
            <a:r>
              <a:rPr lang="zh-CN" altLang="en-US" sz="2800" dirty="0" smtClean="0"/>
              <a:t>业</a:t>
            </a:r>
            <a:r>
              <a:rPr lang="zh-CN" altLang="en-US" sz="2800" dirty="0"/>
              <a:t>务部门操</a:t>
            </a:r>
            <a:r>
              <a:rPr lang="zh-CN" altLang="en-US" sz="2800" dirty="0" smtClean="0"/>
              <a:t>作：学生处</a:t>
            </a:r>
            <a:endParaRPr lang="zh-CN" altLang="en-US" sz="2800" dirty="0"/>
          </a:p>
        </p:txBody>
      </p:sp>
      <p:sp>
        <p:nvSpPr>
          <p:cNvPr id="15" name="矩形 14"/>
          <p:cNvSpPr/>
          <p:nvPr/>
        </p:nvSpPr>
        <p:spPr>
          <a:xfrm>
            <a:off x="1643449" y="4774241"/>
            <a:ext cx="4287794" cy="2713953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49" y="4774241"/>
            <a:ext cx="4147750" cy="2143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354" y="801281"/>
            <a:ext cx="9589195" cy="6858000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</p:pic>
      <p:sp>
        <p:nvSpPr>
          <p:cNvPr id="5" name="文本框 4"/>
          <p:cNvSpPr txBox="1"/>
          <p:nvPr/>
        </p:nvSpPr>
        <p:spPr>
          <a:xfrm>
            <a:off x="555705" y="278061"/>
            <a:ext cx="537553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迎新应用</a:t>
            </a:r>
            <a:r>
              <a:rPr lang="zh-CN" altLang="en-US" sz="2800" dirty="0" smtClean="0"/>
              <a:t>业</a:t>
            </a:r>
            <a:r>
              <a:rPr lang="zh-CN" altLang="en-US" sz="2800" dirty="0"/>
              <a:t>务部门操</a:t>
            </a:r>
            <a:r>
              <a:rPr lang="zh-CN" altLang="en-US" sz="2800" dirty="0" smtClean="0"/>
              <a:t>作：保卫处</a:t>
            </a:r>
            <a:endParaRPr lang="zh-CN" altLang="en-US" sz="2800" dirty="0"/>
          </a:p>
        </p:txBody>
      </p:sp>
      <p:sp>
        <p:nvSpPr>
          <p:cNvPr id="15" name="矩形 14"/>
          <p:cNvSpPr/>
          <p:nvPr/>
        </p:nvSpPr>
        <p:spPr>
          <a:xfrm>
            <a:off x="1643449" y="4774241"/>
            <a:ext cx="4287794" cy="2713953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27" y="4838107"/>
            <a:ext cx="4145049" cy="2142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55705" y="278061"/>
            <a:ext cx="503778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绿色通道操作页面：</a:t>
            </a:r>
            <a:endParaRPr lang="zh-CN" altLang="en-US" sz="28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768" y="801281"/>
            <a:ext cx="10058400" cy="5261559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3900662" y="1746422"/>
            <a:ext cx="806948" cy="28832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dirty="0" smtClean="0">
                <a:solidFill>
                  <a:schemeClr val="tx1"/>
                </a:solidFill>
              </a:rPr>
              <a:t>学生处 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2891481" y="1989437"/>
            <a:ext cx="107092" cy="210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3674076" y="1869989"/>
            <a:ext cx="226586" cy="238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圆角矩形 18"/>
          <p:cNvSpPr/>
          <p:nvPr/>
        </p:nvSpPr>
        <p:spPr>
          <a:xfrm>
            <a:off x="3468130" y="3638423"/>
            <a:ext cx="3450582" cy="3732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dirty="0" smtClean="0">
                <a:solidFill>
                  <a:schemeClr val="tx1"/>
                </a:solidFill>
              </a:rPr>
              <a:t>必要时，学院可“提名”新生走绿色通道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867128" y="1614617"/>
            <a:ext cx="601002" cy="28832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dirty="0">
                <a:solidFill>
                  <a:schemeClr val="tx1"/>
                </a:solidFill>
              </a:rPr>
              <a:t>学院</a:t>
            </a:r>
            <a:r>
              <a:rPr lang="zh-CN" altLang="en-US" sz="1400" dirty="0" smtClean="0">
                <a:solidFill>
                  <a:schemeClr val="tx1"/>
                </a:solidFill>
              </a:rPr>
              <a:t> 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H="1" flipV="1">
            <a:off x="3674076" y="2743492"/>
            <a:ext cx="226586" cy="894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55705" y="278061"/>
            <a:ext cx="503778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绿色通道操作页面：</a:t>
            </a:r>
            <a:endParaRPr lang="zh-CN" altLang="en-US" sz="28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17" y="801281"/>
            <a:ext cx="10058400" cy="4737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5081" y="259773"/>
            <a:ext cx="9476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迎</a:t>
            </a:r>
            <a:r>
              <a:rPr lang="zh-CN" altLang="en-US" sz="4000" dirty="0" smtClean="0"/>
              <a:t>新流程    </a:t>
            </a:r>
            <a:endParaRPr lang="zh-CN" altLang="en-US" sz="4000" dirty="0"/>
          </a:p>
        </p:txBody>
      </p:sp>
      <p:grpSp>
        <p:nvGrpSpPr>
          <p:cNvPr id="5" name="组合 4"/>
          <p:cNvGrpSpPr/>
          <p:nvPr/>
        </p:nvGrpSpPr>
        <p:grpSpPr>
          <a:xfrm>
            <a:off x="1049485" y="1080655"/>
            <a:ext cx="10390923" cy="5234622"/>
            <a:chOff x="602672" y="623459"/>
            <a:chExt cx="10390923" cy="5234622"/>
          </a:xfrm>
        </p:grpSpPr>
        <p:sp>
          <p:nvSpPr>
            <p:cNvPr id="6" name="直角上箭头 5"/>
            <p:cNvSpPr/>
            <p:nvPr/>
          </p:nvSpPr>
          <p:spPr>
            <a:xfrm rot="5400000">
              <a:off x="942437" y="1151994"/>
              <a:ext cx="1367787" cy="923826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直角上箭头 6"/>
            <p:cNvSpPr/>
            <p:nvPr/>
          </p:nvSpPr>
          <p:spPr>
            <a:xfrm rot="5400000">
              <a:off x="2234374" y="2541256"/>
              <a:ext cx="1367787" cy="923826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任意多边形 7"/>
            <p:cNvSpPr/>
            <p:nvPr/>
          </p:nvSpPr>
          <p:spPr>
            <a:xfrm>
              <a:off x="602672" y="623459"/>
              <a:ext cx="1898934" cy="576685"/>
            </a:xfrm>
            <a:custGeom>
              <a:avLst/>
              <a:gdLst>
                <a:gd name="connsiteX0" fmla="*/ 0 w 1898934"/>
                <a:gd name="connsiteY0" fmla="*/ 96133 h 576685"/>
                <a:gd name="connsiteX1" fmla="*/ 96133 w 1898934"/>
                <a:gd name="connsiteY1" fmla="*/ 0 h 576685"/>
                <a:gd name="connsiteX2" fmla="*/ 1802801 w 1898934"/>
                <a:gd name="connsiteY2" fmla="*/ 0 h 576685"/>
                <a:gd name="connsiteX3" fmla="*/ 1898934 w 1898934"/>
                <a:gd name="connsiteY3" fmla="*/ 96133 h 576685"/>
                <a:gd name="connsiteX4" fmla="*/ 1898934 w 1898934"/>
                <a:gd name="connsiteY4" fmla="*/ 480552 h 576685"/>
                <a:gd name="connsiteX5" fmla="*/ 1802801 w 1898934"/>
                <a:gd name="connsiteY5" fmla="*/ 576685 h 576685"/>
                <a:gd name="connsiteX6" fmla="*/ 96133 w 1898934"/>
                <a:gd name="connsiteY6" fmla="*/ 576685 h 576685"/>
                <a:gd name="connsiteX7" fmla="*/ 0 w 1898934"/>
                <a:gd name="connsiteY7" fmla="*/ 480552 h 576685"/>
                <a:gd name="connsiteX8" fmla="*/ 0 w 1898934"/>
                <a:gd name="connsiteY8" fmla="*/ 96133 h 57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8934" h="576685">
                  <a:moveTo>
                    <a:pt x="0" y="96133"/>
                  </a:moveTo>
                  <a:cubicBezTo>
                    <a:pt x="0" y="43040"/>
                    <a:pt x="43040" y="0"/>
                    <a:pt x="96133" y="0"/>
                  </a:cubicBezTo>
                  <a:lnTo>
                    <a:pt x="1802801" y="0"/>
                  </a:lnTo>
                  <a:cubicBezTo>
                    <a:pt x="1855894" y="0"/>
                    <a:pt x="1898934" y="43040"/>
                    <a:pt x="1898934" y="96133"/>
                  </a:cubicBezTo>
                  <a:lnTo>
                    <a:pt x="1898934" y="480552"/>
                  </a:lnTo>
                  <a:cubicBezTo>
                    <a:pt x="1898934" y="533645"/>
                    <a:pt x="1855894" y="576685"/>
                    <a:pt x="1802801" y="576685"/>
                  </a:cubicBezTo>
                  <a:lnTo>
                    <a:pt x="96133" y="576685"/>
                  </a:lnTo>
                  <a:cubicBezTo>
                    <a:pt x="43040" y="576685"/>
                    <a:pt x="0" y="533645"/>
                    <a:pt x="0" y="480552"/>
                  </a:cubicBezTo>
                  <a:lnTo>
                    <a:pt x="0" y="961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9597" tIns="119597" rIns="119597" bIns="11959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kern="1200" dirty="0" smtClean="0"/>
                <a:t>资格审查</a:t>
              </a:r>
              <a:endParaRPr lang="zh-CN" altLang="en-US" sz="2400" kern="1200" dirty="0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2706869" y="783224"/>
              <a:ext cx="1674654" cy="293579"/>
            </a:xfrm>
            <a:custGeom>
              <a:avLst/>
              <a:gdLst>
                <a:gd name="connsiteX0" fmla="*/ 0 w 1674654"/>
                <a:gd name="connsiteY0" fmla="*/ 0 h 293579"/>
                <a:gd name="connsiteX1" fmla="*/ 1674654 w 1674654"/>
                <a:gd name="connsiteY1" fmla="*/ 0 h 293579"/>
                <a:gd name="connsiteX2" fmla="*/ 1674654 w 1674654"/>
                <a:gd name="connsiteY2" fmla="*/ 293579 h 293579"/>
                <a:gd name="connsiteX3" fmla="*/ 0 w 1674654"/>
                <a:gd name="connsiteY3" fmla="*/ 293579 h 293579"/>
                <a:gd name="connsiteX4" fmla="*/ 0 w 1674654"/>
                <a:gd name="connsiteY4" fmla="*/ 0 h 29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654" h="293579">
                  <a:moveTo>
                    <a:pt x="0" y="0"/>
                  </a:moveTo>
                  <a:lnTo>
                    <a:pt x="1674654" y="0"/>
                  </a:lnTo>
                  <a:lnTo>
                    <a:pt x="1674654" y="293579"/>
                  </a:lnTo>
                  <a:lnTo>
                    <a:pt x="0" y="2935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en-US" sz="2000" kern="1200" dirty="0" smtClean="0">
                  <a:solidFill>
                    <a:srgbClr val="FF0000"/>
                  </a:solidFill>
                </a:rPr>
                <a:t>学院</a:t>
              </a:r>
              <a:endParaRPr lang="zh-CN" altLang="en-US" sz="2000" kern="1200" dirty="0">
                <a:solidFill>
                  <a:srgbClr val="FF0000"/>
                </a:solidFill>
              </a:endParaRPr>
            </a:p>
          </p:txBody>
        </p:sp>
        <p:sp>
          <p:nvSpPr>
            <p:cNvPr id="10" name="直角上箭头 9"/>
            <p:cNvSpPr/>
            <p:nvPr/>
          </p:nvSpPr>
          <p:spPr>
            <a:xfrm rot="5400000">
              <a:off x="3909041" y="3474787"/>
              <a:ext cx="1424317" cy="1241381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任意多边形 10"/>
            <p:cNvSpPr/>
            <p:nvPr/>
          </p:nvSpPr>
          <p:spPr>
            <a:xfrm>
              <a:off x="3208945" y="3116488"/>
              <a:ext cx="1875563" cy="639139"/>
            </a:xfrm>
            <a:custGeom>
              <a:avLst/>
              <a:gdLst>
                <a:gd name="connsiteX0" fmla="*/ 0 w 1875563"/>
                <a:gd name="connsiteY0" fmla="*/ 106544 h 639139"/>
                <a:gd name="connsiteX1" fmla="*/ 106544 w 1875563"/>
                <a:gd name="connsiteY1" fmla="*/ 0 h 639139"/>
                <a:gd name="connsiteX2" fmla="*/ 1769019 w 1875563"/>
                <a:gd name="connsiteY2" fmla="*/ 0 h 639139"/>
                <a:gd name="connsiteX3" fmla="*/ 1875563 w 1875563"/>
                <a:gd name="connsiteY3" fmla="*/ 106544 h 639139"/>
                <a:gd name="connsiteX4" fmla="*/ 1875563 w 1875563"/>
                <a:gd name="connsiteY4" fmla="*/ 532595 h 639139"/>
                <a:gd name="connsiteX5" fmla="*/ 1769019 w 1875563"/>
                <a:gd name="connsiteY5" fmla="*/ 639139 h 639139"/>
                <a:gd name="connsiteX6" fmla="*/ 106544 w 1875563"/>
                <a:gd name="connsiteY6" fmla="*/ 639139 h 639139"/>
                <a:gd name="connsiteX7" fmla="*/ 0 w 1875563"/>
                <a:gd name="connsiteY7" fmla="*/ 532595 h 639139"/>
                <a:gd name="connsiteX8" fmla="*/ 0 w 1875563"/>
                <a:gd name="connsiteY8" fmla="*/ 106544 h 6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5563" h="639139">
                  <a:moveTo>
                    <a:pt x="0" y="106544"/>
                  </a:moveTo>
                  <a:cubicBezTo>
                    <a:pt x="0" y="47701"/>
                    <a:pt x="47701" y="0"/>
                    <a:pt x="106544" y="0"/>
                  </a:cubicBezTo>
                  <a:lnTo>
                    <a:pt x="1769019" y="0"/>
                  </a:lnTo>
                  <a:cubicBezTo>
                    <a:pt x="1827862" y="0"/>
                    <a:pt x="1875563" y="47701"/>
                    <a:pt x="1875563" y="106544"/>
                  </a:cubicBezTo>
                  <a:lnTo>
                    <a:pt x="1875563" y="532595"/>
                  </a:lnTo>
                  <a:cubicBezTo>
                    <a:pt x="1875563" y="591438"/>
                    <a:pt x="1827862" y="639139"/>
                    <a:pt x="1769019" y="639139"/>
                  </a:cubicBezTo>
                  <a:lnTo>
                    <a:pt x="106544" y="639139"/>
                  </a:lnTo>
                  <a:cubicBezTo>
                    <a:pt x="47701" y="639139"/>
                    <a:pt x="0" y="591438"/>
                    <a:pt x="0" y="532595"/>
                  </a:cubicBezTo>
                  <a:lnTo>
                    <a:pt x="0" y="10654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646" tIns="122646" rIns="122646" bIns="12264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kern="1200" dirty="0" smtClean="0"/>
                <a:t>缴费环节</a:t>
              </a:r>
              <a:endParaRPr lang="zh-CN" altLang="en-US" sz="2400" kern="1200" dirty="0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084508" y="2912969"/>
              <a:ext cx="3633469" cy="1073921"/>
            </a:xfrm>
            <a:custGeom>
              <a:avLst/>
              <a:gdLst>
                <a:gd name="connsiteX0" fmla="*/ 0 w 4659959"/>
                <a:gd name="connsiteY0" fmla="*/ 0 h 1073921"/>
                <a:gd name="connsiteX1" fmla="*/ 4659959 w 4659959"/>
                <a:gd name="connsiteY1" fmla="*/ 0 h 1073921"/>
                <a:gd name="connsiteX2" fmla="*/ 4659959 w 4659959"/>
                <a:gd name="connsiteY2" fmla="*/ 1073921 h 1073921"/>
                <a:gd name="connsiteX3" fmla="*/ 0 w 4659959"/>
                <a:gd name="connsiteY3" fmla="*/ 1073921 h 1073921"/>
                <a:gd name="connsiteX4" fmla="*/ 0 w 4659959"/>
                <a:gd name="connsiteY4" fmla="*/ 0 h 107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9959" h="1073921">
                  <a:moveTo>
                    <a:pt x="0" y="0"/>
                  </a:moveTo>
                  <a:lnTo>
                    <a:pt x="4659959" y="0"/>
                  </a:lnTo>
                  <a:lnTo>
                    <a:pt x="4659959" y="1073921"/>
                  </a:lnTo>
                  <a:lnTo>
                    <a:pt x="0" y="107392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en-US" sz="1600" kern="1200" dirty="0" smtClean="0"/>
                <a:t>方式</a:t>
              </a:r>
              <a:r>
                <a:rPr lang="en-US" altLang="zh-CN" sz="1600" kern="1200" dirty="0" smtClean="0"/>
                <a:t>1</a:t>
              </a:r>
              <a:r>
                <a:rPr lang="zh-CN" altLang="en-US" sz="1600" kern="1200" dirty="0" smtClean="0"/>
                <a:t>：银行代扣</a:t>
              </a:r>
              <a:endParaRPr lang="zh-CN" altLang="en-US" sz="16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en-US" sz="1600" kern="1200" dirty="0" smtClean="0"/>
                <a:t>方式</a:t>
              </a:r>
              <a:r>
                <a:rPr lang="en-US" altLang="zh-CN" sz="1600" kern="1200" dirty="0" smtClean="0"/>
                <a:t>2</a:t>
              </a:r>
              <a:r>
                <a:rPr lang="zh-CN" altLang="en-US" sz="1600" kern="1200" dirty="0" smtClean="0"/>
                <a:t>：现场缴费</a:t>
              </a:r>
              <a:r>
                <a:rPr lang="en-US" altLang="zh-CN" sz="1600" kern="1200" dirty="0" smtClean="0"/>
                <a:t>--&gt;</a:t>
              </a:r>
              <a:r>
                <a:rPr lang="zh-CN" altLang="en-US" sz="1600" kern="1200" dirty="0" smtClean="0"/>
                <a:t>计财处</a:t>
              </a:r>
              <a:endParaRPr lang="zh-CN" altLang="en-US" sz="16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en-US" sz="1600" kern="1200" dirty="0" smtClean="0"/>
                <a:t>方式</a:t>
              </a:r>
              <a:r>
                <a:rPr lang="en-US" altLang="zh-CN" sz="1600" kern="1200" dirty="0" smtClean="0"/>
                <a:t>3</a:t>
              </a:r>
              <a:r>
                <a:rPr lang="zh-CN" altLang="en-US" sz="1600" kern="1200" dirty="0" smtClean="0"/>
                <a:t>：绿色通道</a:t>
              </a:r>
              <a:r>
                <a:rPr lang="en-US" altLang="zh-CN" sz="1600" kern="1200" dirty="0" smtClean="0"/>
                <a:t>--&gt;</a:t>
              </a:r>
              <a:r>
                <a:rPr lang="en-US" altLang="zh-CN" sz="1600" kern="1200" dirty="0" smtClean="0">
                  <a:solidFill>
                    <a:srgbClr val="FF0000"/>
                  </a:solidFill>
                </a:rPr>
                <a:t>1.</a:t>
              </a:r>
              <a:r>
                <a:rPr lang="zh-CN" altLang="en-US" sz="1600" kern="1200" dirty="0" smtClean="0">
                  <a:solidFill>
                    <a:srgbClr val="FF0000"/>
                  </a:solidFill>
                </a:rPr>
                <a:t>学院</a:t>
              </a:r>
              <a:r>
                <a:rPr lang="zh-CN" altLang="en-US" sz="1600" kern="1200" dirty="0" smtClean="0"/>
                <a:t>  </a:t>
              </a:r>
              <a:r>
                <a:rPr lang="en-US" altLang="zh-CN" sz="1600" kern="1200" dirty="0" smtClean="0">
                  <a:solidFill>
                    <a:srgbClr val="00B050"/>
                  </a:solidFill>
                </a:rPr>
                <a:t>2.</a:t>
              </a:r>
              <a:r>
                <a:rPr lang="zh-CN" altLang="en-US" sz="1600" kern="1200" dirty="0" smtClean="0">
                  <a:solidFill>
                    <a:srgbClr val="00B050"/>
                  </a:solidFill>
                </a:rPr>
                <a:t>学生处</a:t>
              </a:r>
              <a:endParaRPr lang="zh-CN" altLang="en-US" sz="1600" kern="1200" dirty="0">
                <a:solidFill>
                  <a:srgbClr val="00B050"/>
                </a:solidFill>
              </a:endParaRPr>
            </a:p>
          </p:txBody>
        </p:sp>
        <p:sp>
          <p:nvSpPr>
            <p:cNvPr id="13" name="直角上箭头 12"/>
            <p:cNvSpPr/>
            <p:nvPr/>
          </p:nvSpPr>
          <p:spPr>
            <a:xfrm rot="5400000">
              <a:off x="6133857" y="4431491"/>
              <a:ext cx="1158638" cy="1557177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任意多边形 13"/>
            <p:cNvSpPr/>
            <p:nvPr/>
          </p:nvSpPr>
          <p:spPr>
            <a:xfrm>
              <a:off x="5135594" y="4207139"/>
              <a:ext cx="1971533" cy="624311"/>
            </a:xfrm>
            <a:custGeom>
              <a:avLst/>
              <a:gdLst>
                <a:gd name="connsiteX0" fmla="*/ 0 w 1971533"/>
                <a:gd name="connsiteY0" fmla="*/ 104073 h 624311"/>
                <a:gd name="connsiteX1" fmla="*/ 104073 w 1971533"/>
                <a:gd name="connsiteY1" fmla="*/ 0 h 624311"/>
                <a:gd name="connsiteX2" fmla="*/ 1867460 w 1971533"/>
                <a:gd name="connsiteY2" fmla="*/ 0 h 624311"/>
                <a:gd name="connsiteX3" fmla="*/ 1971533 w 1971533"/>
                <a:gd name="connsiteY3" fmla="*/ 104073 h 624311"/>
                <a:gd name="connsiteX4" fmla="*/ 1971533 w 1971533"/>
                <a:gd name="connsiteY4" fmla="*/ 520238 h 624311"/>
                <a:gd name="connsiteX5" fmla="*/ 1867460 w 1971533"/>
                <a:gd name="connsiteY5" fmla="*/ 624311 h 624311"/>
                <a:gd name="connsiteX6" fmla="*/ 104073 w 1971533"/>
                <a:gd name="connsiteY6" fmla="*/ 624311 h 624311"/>
                <a:gd name="connsiteX7" fmla="*/ 0 w 1971533"/>
                <a:gd name="connsiteY7" fmla="*/ 520238 h 624311"/>
                <a:gd name="connsiteX8" fmla="*/ 0 w 1971533"/>
                <a:gd name="connsiteY8" fmla="*/ 104073 h 62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1533" h="624311">
                  <a:moveTo>
                    <a:pt x="0" y="104073"/>
                  </a:moveTo>
                  <a:cubicBezTo>
                    <a:pt x="0" y="46595"/>
                    <a:pt x="46595" y="0"/>
                    <a:pt x="104073" y="0"/>
                  </a:cubicBezTo>
                  <a:lnTo>
                    <a:pt x="1867460" y="0"/>
                  </a:lnTo>
                  <a:cubicBezTo>
                    <a:pt x="1924938" y="0"/>
                    <a:pt x="1971533" y="46595"/>
                    <a:pt x="1971533" y="104073"/>
                  </a:cubicBezTo>
                  <a:lnTo>
                    <a:pt x="1971533" y="520238"/>
                  </a:lnTo>
                  <a:cubicBezTo>
                    <a:pt x="1971533" y="577716"/>
                    <a:pt x="1924938" y="624311"/>
                    <a:pt x="1867460" y="624311"/>
                  </a:cubicBezTo>
                  <a:lnTo>
                    <a:pt x="104073" y="624311"/>
                  </a:lnTo>
                  <a:cubicBezTo>
                    <a:pt x="46595" y="624311"/>
                    <a:pt x="0" y="577716"/>
                    <a:pt x="0" y="520238"/>
                  </a:cubicBezTo>
                  <a:lnTo>
                    <a:pt x="0" y="1040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922" tIns="121922" rIns="121922" bIns="121922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kern="1200" dirty="0" smtClean="0"/>
                <a:t>学院报到</a:t>
              </a:r>
              <a:endParaRPr lang="zh-CN" altLang="en-US" sz="2400" kern="1200" dirty="0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7148576" y="4320542"/>
              <a:ext cx="1161741" cy="412485"/>
            </a:xfrm>
            <a:custGeom>
              <a:avLst/>
              <a:gdLst>
                <a:gd name="connsiteX0" fmla="*/ 0 w 1161741"/>
                <a:gd name="connsiteY0" fmla="*/ 0 h 412485"/>
                <a:gd name="connsiteX1" fmla="*/ 1161741 w 1161741"/>
                <a:gd name="connsiteY1" fmla="*/ 0 h 412485"/>
                <a:gd name="connsiteX2" fmla="*/ 1161741 w 1161741"/>
                <a:gd name="connsiteY2" fmla="*/ 412485 h 412485"/>
                <a:gd name="connsiteX3" fmla="*/ 0 w 1161741"/>
                <a:gd name="connsiteY3" fmla="*/ 412485 h 412485"/>
                <a:gd name="connsiteX4" fmla="*/ 0 w 1161741"/>
                <a:gd name="connsiteY4" fmla="*/ 0 h 412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1741" h="412485">
                  <a:moveTo>
                    <a:pt x="0" y="0"/>
                  </a:moveTo>
                  <a:lnTo>
                    <a:pt x="1161741" y="0"/>
                  </a:lnTo>
                  <a:lnTo>
                    <a:pt x="1161741" y="412485"/>
                  </a:lnTo>
                  <a:lnTo>
                    <a:pt x="0" y="41248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en-US" sz="2000" kern="1200" dirty="0" smtClean="0">
                  <a:solidFill>
                    <a:srgbClr val="FF0000"/>
                  </a:solidFill>
                </a:rPr>
                <a:t>学院</a:t>
              </a:r>
              <a:endParaRPr lang="zh-CN" altLang="en-US" sz="2000" kern="1200" dirty="0">
                <a:solidFill>
                  <a:srgbClr val="FF0000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7374124" y="5147721"/>
              <a:ext cx="2302548" cy="710360"/>
            </a:xfrm>
            <a:custGeom>
              <a:avLst/>
              <a:gdLst>
                <a:gd name="connsiteX0" fmla="*/ 0 w 2302548"/>
                <a:gd name="connsiteY0" fmla="*/ 118417 h 710360"/>
                <a:gd name="connsiteX1" fmla="*/ 118417 w 2302548"/>
                <a:gd name="connsiteY1" fmla="*/ 0 h 710360"/>
                <a:gd name="connsiteX2" fmla="*/ 2184131 w 2302548"/>
                <a:gd name="connsiteY2" fmla="*/ 0 h 710360"/>
                <a:gd name="connsiteX3" fmla="*/ 2302548 w 2302548"/>
                <a:gd name="connsiteY3" fmla="*/ 118417 h 710360"/>
                <a:gd name="connsiteX4" fmla="*/ 2302548 w 2302548"/>
                <a:gd name="connsiteY4" fmla="*/ 591943 h 710360"/>
                <a:gd name="connsiteX5" fmla="*/ 2184131 w 2302548"/>
                <a:gd name="connsiteY5" fmla="*/ 710360 h 710360"/>
                <a:gd name="connsiteX6" fmla="*/ 118417 w 2302548"/>
                <a:gd name="connsiteY6" fmla="*/ 710360 h 710360"/>
                <a:gd name="connsiteX7" fmla="*/ 0 w 2302548"/>
                <a:gd name="connsiteY7" fmla="*/ 591943 h 710360"/>
                <a:gd name="connsiteX8" fmla="*/ 0 w 2302548"/>
                <a:gd name="connsiteY8" fmla="*/ 118417 h 71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2548" h="710360">
                  <a:moveTo>
                    <a:pt x="0" y="118417"/>
                  </a:moveTo>
                  <a:cubicBezTo>
                    <a:pt x="0" y="53017"/>
                    <a:pt x="53017" y="0"/>
                    <a:pt x="118417" y="0"/>
                  </a:cubicBezTo>
                  <a:lnTo>
                    <a:pt x="2184131" y="0"/>
                  </a:lnTo>
                  <a:cubicBezTo>
                    <a:pt x="2249531" y="0"/>
                    <a:pt x="2302548" y="53017"/>
                    <a:pt x="2302548" y="118417"/>
                  </a:cubicBezTo>
                  <a:lnTo>
                    <a:pt x="2302548" y="591943"/>
                  </a:lnTo>
                  <a:cubicBezTo>
                    <a:pt x="2302548" y="657343"/>
                    <a:pt x="2249531" y="710360"/>
                    <a:pt x="2184131" y="710360"/>
                  </a:cubicBezTo>
                  <a:lnTo>
                    <a:pt x="118417" y="710360"/>
                  </a:lnTo>
                  <a:cubicBezTo>
                    <a:pt x="53017" y="710360"/>
                    <a:pt x="0" y="657343"/>
                    <a:pt x="0" y="591943"/>
                  </a:cubicBezTo>
                  <a:lnTo>
                    <a:pt x="0" y="11841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123" tIns="126123" rIns="126123" bIns="12612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kern="1200" dirty="0" smtClean="0"/>
                <a:t>军训服领取</a:t>
              </a:r>
              <a:endParaRPr lang="zh-CN" altLang="en-US" sz="2400" kern="1200" dirty="0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9679528" y="5307144"/>
              <a:ext cx="1314067" cy="446693"/>
            </a:xfrm>
            <a:custGeom>
              <a:avLst/>
              <a:gdLst>
                <a:gd name="connsiteX0" fmla="*/ 0 w 1314067"/>
                <a:gd name="connsiteY0" fmla="*/ 0 h 446693"/>
                <a:gd name="connsiteX1" fmla="*/ 1314067 w 1314067"/>
                <a:gd name="connsiteY1" fmla="*/ 0 h 446693"/>
                <a:gd name="connsiteX2" fmla="*/ 1314067 w 1314067"/>
                <a:gd name="connsiteY2" fmla="*/ 446693 h 446693"/>
                <a:gd name="connsiteX3" fmla="*/ 0 w 1314067"/>
                <a:gd name="connsiteY3" fmla="*/ 446693 h 446693"/>
                <a:gd name="connsiteX4" fmla="*/ 0 w 1314067"/>
                <a:gd name="connsiteY4" fmla="*/ 0 h 44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4067" h="446693">
                  <a:moveTo>
                    <a:pt x="0" y="0"/>
                  </a:moveTo>
                  <a:lnTo>
                    <a:pt x="1314067" y="0"/>
                  </a:lnTo>
                  <a:lnTo>
                    <a:pt x="1314067" y="446693"/>
                  </a:lnTo>
                  <a:lnTo>
                    <a:pt x="0" y="4466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en-US" sz="2000" kern="1200" dirty="0" smtClean="0">
                  <a:solidFill>
                    <a:srgbClr val="00B0F0"/>
                  </a:solidFill>
                </a:rPr>
                <a:t>保卫处</a:t>
              </a:r>
              <a:endParaRPr lang="zh-CN" altLang="en-US" sz="2000" kern="1200" dirty="0">
                <a:solidFill>
                  <a:srgbClr val="00B0F0"/>
                </a:solidFill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1908470" y="1780978"/>
              <a:ext cx="1898934" cy="576685"/>
            </a:xfrm>
            <a:custGeom>
              <a:avLst/>
              <a:gdLst>
                <a:gd name="connsiteX0" fmla="*/ 0 w 1898934"/>
                <a:gd name="connsiteY0" fmla="*/ 96133 h 576685"/>
                <a:gd name="connsiteX1" fmla="*/ 96133 w 1898934"/>
                <a:gd name="connsiteY1" fmla="*/ 0 h 576685"/>
                <a:gd name="connsiteX2" fmla="*/ 1802801 w 1898934"/>
                <a:gd name="connsiteY2" fmla="*/ 0 h 576685"/>
                <a:gd name="connsiteX3" fmla="*/ 1898934 w 1898934"/>
                <a:gd name="connsiteY3" fmla="*/ 96133 h 576685"/>
                <a:gd name="connsiteX4" fmla="*/ 1898934 w 1898934"/>
                <a:gd name="connsiteY4" fmla="*/ 480552 h 576685"/>
                <a:gd name="connsiteX5" fmla="*/ 1802801 w 1898934"/>
                <a:gd name="connsiteY5" fmla="*/ 576685 h 576685"/>
                <a:gd name="connsiteX6" fmla="*/ 96133 w 1898934"/>
                <a:gd name="connsiteY6" fmla="*/ 576685 h 576685"/>
                <a:gd name="connsiteX7" fmla="*/ 0 w 1898934"/>
                <a:gd name="connsiteY7" fmla="*/ 480552 h 576685"/>
                <a:gd name="connsiteX8" fmla="*/ 0 w 1898934"/>
                <a:gd name="connsiteY8" fmla="*/ 96133 h 57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8934" h="576685">
                  <a:moveTo>
                    <a:pt x="0" y="96133"/>
                  </a:moveTo>
                  <a:cubicBezTo>
                    <a:pt x="0" y="43040"/>
                    <a:pt x="43040" y="0"/>
                    <a:pt x="96133" y="0"/>
                  </a:cubicBezTo>
                  <a:lnTo>
                    <a:pt x="1802801" y="0"/>
                  </a:lnTo>
                  <a:cubicBezTo>
                    <a:pt x="1855894" y="0"/>
                    <a:pt x="1898934" y="43040"/>
                    <a:pt x="1898934" y="96133"/>
                  </a:cubicBezTo>
                  <a:lnTo>
                    <a:pt x="1898934" y="480552"/>
                  </a:lnTo>
                  <a:cubicBezTo>
                    <a:pt x="1898934" y="533645"/>
                    <a:pt x="1855894" y="576685"/>
                    <a:pt x="1802801" y="576685"/>
                  </a:cubicBezTo>
                  <a:lnTo>
                    <a:pt x="96133" y="576685"/>
                  </a:lnTo>
                  <a:cubicBezTo>
                    <a:pt x="43040" y="576685"/>
                    <a:pt x="0" y="533645"/>
                    <a:pt x="0" y="480552"/>
                  </a:cubicBezTo>
                  <a:lnTo>
                    <a:pt x="0" y="961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9597" tIns="119597" rIns="119597" bIns="11959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dirty="0" smtClean="0"/>
                <a:t>（定向审核）</a:t>
              </a:r>
              <a:endParaRPr lang="zh-CN" altLang="en-US" sz="2400" kern="1200" dirty="0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3846411" y="1940743"/>
              <a:ext cx="1674654" cy="293579"/>
            </a:xfrm>
            <a:custGeom>
              <a:avLst/>
              <a:gdLst>
                <a:gd name="connsiteX0" fmla="*/ 0 w 1674654"/>
                <a:gd name="connsiteY0" fmla="*/ 0 h 293579"/>
                <a:gd name="connsiteX1" fmla="*/ 1674654 w 1674654"/>
                <a:gd name="connsiteY1" fmla="*/ 0 h 293579"/>
                <a:gd name="connsiteX2" fmla="*/ 1674654 w 1674654"/>
                <a:gd name="connsiteY2" fmla="*/ 293579 h 293579"/>
                <a:gd name="connsiteX3" fmla="*/ 0 w 1674654"/>
                <a:gd name="connsiteY3" fmla="*/ 293579 h 293579"/>
                <a:gd name="connsiteX4" fmla="*/ 0 w 1674654"/>
                <a:gd name="connsiteY4" fmla="*/ 0 h 29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654" h="293579">
                  <a:moveTo>
                    <a:pt x="0" y="0"/>
                  </a:moveTo>
                  <a:lnTo>
                    <a:pt x="1674654" y="0"/>
                  </a:lnTo>
                  <a:lnTo>
                    <a:pt x="1674654" y="293579"/>
                  </a:lnTo>
                  <a:lnTo>
                    <a:pt x="0" y="2935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en-US" sz="2000" dirty="0">
                  <a:solidFill>
                    <a:srgbClr val="FF0000"/>
                  </a:solidFill>
                </a:rPr>
                <a:t>学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生处</a:t>
              </a:r>
              <a:endParaRPr lang="zh-CN" altLang="en-US" sz="20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剪去单角的矩形 19"/>
          <p:cNvSpPr/>
          <p:nvPr/>
        </p:nvSpPr>
        <p:spPr>
          <a:xfrm>
            <a:off x="9013401" y="3963026"/>
            <a:ext cx="1896906" cy="345989"/>
          </a:xfrm>
          <a:prstGeom prst="snip1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绿色通道中办理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59026" y="109495"/>
            <a:ext cx="765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PC</a:t>
            </a:r>
            <a:r>
              <a:rPr lang="zh-CN" altLang="en-US" dirty="0" smtClean="0"/>
              <a:t>端通过信息综合服务平台进入迎新服务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5120" y="847090"/>
            <a:ext cx="8498840" cy="59194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59027" y="478827"/>
            <a:ext cx="765295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 smtClean="0"/>
              <a:t>先进入我校服务信息平台：  </a:t>
            </a:r>
            <a:r>
              <a:rPr lang="en-US" altLang="zh-CN" dirty="0">
                <a:solidFill>
                  <a:srgbClr val="FF0000"/>
                </a:solidFill>
              </a:rPr>
              <a:t>https://</a:t>
            </a:r>
            <a:r>
              <a:rPr lang="en-US" altLang="zh-CN" dirty="0" smtClean="0">
                <a:solidFill>
                  <a:srgbClr val="FF0000"/>
                </a:solidFill>
              </a:rPr>
              <a:t>ehall.nwafu.edu.cn/ </a:t>
            </a:r>
            <a:r>
              <a:rPr lang="zh-CN" altLang="en-US" dirty="0" smtClean="0"/>
              <a:t>，点击登录</a:t>
            </a:r>
            <a:endParaRPr lang="zh-CN" alt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62648" y="477110"/>
            <a:ext cx="309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用户名：工号</a:t>
            </a:r>
            <a:r>
              <a:rPr lang="en-US" altLang="zh-CN" dirty="0" smtClean="0"/>
              <a:t>/</a:t>
            </a:r>
            <a:r>
              <a:rPr lang="zh-CN" altLang="en-US" dirty="0" smtClean="0"/>
              <a:t>账号</a:t>
            </a:r>
            <a:endParaRPr lang="en-US" altLang="zh-CN" dirty="0" smtClean="0"/>
          </a:p>
          <a:p>
            <a:r>
              <a:rPr lang="zh-CN" altLang="en-US" dirty="0" smtClean="0"/>
              <a:t>密    码： </a:t>
            </a:r>
            <a:r>
              <a:rPr lang="en-US" altLang="zh-CN" dirty="0" smtClean="0"/>
              <a:t>XXXXXXX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59027" y="201828"/>
            <a:ext cx="765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进入统一身份认证：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3630" y="1123315"/>
            <a:ext cx="9859645" cy="55530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20129" y="326598"/>
            <a:ext cx="10997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启</a:t>
            </a:r>
            <a:r>
              <a:rPr lang="zh-CN" altLang="en-US" dirty="0" smtClean="0"/>
              <a:t>用服务的操作过程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</a:t>
            </a:r>
            <a:r>
              <a:rPr lang="zh-CN" altLang="en-US" dirty="0" smtClean="0"/>
              <a:t>账户登录后，依次点击</a:t>
            </a:r>
            <a:r>
              <a:rPr lang="en-US" altLang="zh-CN" dirty="0" smtClean="0"/>
              <a:t>1 </a:t>
            </a:r>
            <a:r>
              <a:rPr lang="zh-CN" altLang="en-US" dirty="0" smtClean="0"/>
              <a:t>可用应用 </a:t>
            </a:r>
            <a:r>
              <a:rPr lang="en-US" altLang="zh-CN" dirty="0" smtClean="0">
                <a:sym typeface="Wingdings" panose="05000000000000000000" pitchFamily="2" charset="2"/>
              </a:rPr>
              <a:t> </a:t>
            </a:r>
            <a:r>
              <a:rPr lang="en-US" altLang="zh-CN" dirty="0" smtClean="0"/>
              <a:t>2 </a:t>
            </a:r>
            <a:r>
              <a:rPr lang="zh-CN" altLang="en-US" dirty="0" smtClean="0"/>
              <a:t>学生</a:t>
            </a:r>
            <a:r>
              <a:rPr lang="zh-CN" altLang="en-US" dirty="0"/>
              <a:t>事务</a:t>
            </a:r>
            <a:r>
              <a:rPr lang="zh-CN" altLang="en-US" dirty="0" smtClean="0"/>
              <a:t> </a:t>
            </a:r>
            <a:r>
              <a:rPr lang="en-US" altLang="zh-CN" dirty="0" smtClean="0">
                <a:sym typeface="Wingdings" panose="05000000000000000000" pitchFamily="2" charset="2"/>
              </a:rPr>
              <a:t>3 </a:t>
            </a:r>
            <a:r>
              <a:rPr lang="zh-CN" altLang="en-US" dirty="0" smtClean="0">
                <a:sym typeface="Wingdings" panose="05000000000000000000" pitchFamily="2" charset="2"/>
              </a:rPr>
              <a:t>迎新服务或绿色通道， 启用服务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1267" y="1038076"/>
            <a:ext cx="4847619" cy="521904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979548" y="2128977"/>
            <a:ext cx="511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收藏后，下次使用通过我的收藏快速定位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548" y="2498309"/>
            <a:ext cx="4438095" cy="406666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203763" y="5342417"/>
            <a:ext cx="2988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点击变成红心图标，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rgbClr val="FF0000"/>
                </a:solidFill>
              </a:rPr>
              <a:t>加入收藏夹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07145" y="240948"/>
            <a:ext cx="9476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迎</a:t>
            </a:r>
            <a:r>
              <a:rPr lang="zh-CN" altLang="en-US" sz="4000" dirty="0" smtClean="0"/>
              <a:t>新</a:t>
            </a:r>
            <a:r>
              <a:rPr lang="zh-CN" altLang="en-US" sz="4000" dirty="0"/>
              <a:t>办</a:t>
            </a:r>
            <a:r>
              <a:rPr lang="zh-CN" altLang="en-US" sz="4000" dirty="0" smtClean="0"/>
              <a:t>理中使用的服务    </a:t>
            </a:r>
            <a:endParaRPr lang="zh-CN" altLang="en-US" sz="40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0713" y="1206556"/>
            <a:ext cx="4095238" cy="2085714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107145" y="3632371"/>
            <a:ext cx="7652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学院、学生处 使用两个应用：迎新服务</a:t>
            </a:r>
            <a:r>
              <a:rPr lang="en-US" altLang="zh-CN" dirty="0" smtClean="0"/>
              <a:t>+</a:t>
            </a:r>
            <a:r>
              <a:rPr lang="zh-CN" altLang="en-US" dirty="0" smtClean="0"/>
              <a:t>绿色通道</a:t>
            </a:r>
            <a:endParaRPr lang="en-US" altLang="zh-CN" dirty="0" smtClean="0"/>
          </a:p>
          <a:p>
            <a:r>
              <a:rPr lang="zh-CN" altLang="en-US" dirty="0"/>
              <a:t>其</a:t>
            </a:r>
            <a:r>
              <a:rPr lang="zh-CN" altLang="en-US" dirty="0" smtClean="0"/>
              <a:t>他部门只适用迎新服务一个应用； 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55705" y="278061"/>
            <a:ext cx="503778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迎</a:t>
            </a:r>
            <a:r>
              <a:rPr lang="zh-CN" altLang="en-US" sz="2800" dirty="0" smtClean="0"/>
              <a:t>新应用基本操作：现场办理</a:t>
            </a:r>
            <a:endParaRPr lang="zh-CN" altLang="en-US" sz="28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28" y="801281"/>
            <a:ext cx="9796047" cy="685800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8330349" y="1124690"/>
            <a:ext cx="2343912" cy="3732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 smtClean="0">
                <a:solidFill>
                  <a:schemeClr val="tx1"/>
                </a:solidFill>
              </a:rPr>
              <a:t>1.</a:t>
            </a:r>
            <a:r>
              <a:rPr lang="zh-CN" altLang="en-US" sz="1400" dirty="0" smtClean="0">
                <a:solidFill>
                  <a:schemeClr val="tx1"/>
                </a:solidFill>
              </a:rPr>
              <a:t>点击切换到</a:t>
            </a:r>
            <a:r>
              <a:rPr lang="zh-CN" altLang="en-US" sz="1400" b="1" dirty="0" smtClean="0">
                <a:solidFill>
                  <a:schemeClr val="tx1"/>
                </a:solidFill>
              </a:rPr>
              <a:t>现场办理</a:t>
            </a:r>
            <a:r>
              <a:rPr lang="zh-CN" altLang="en-US" sz="1400" dirty="0" smtClean="0">
                <a:solidFill>
                  <a:schemeClr val="tx1"/>
                </a:solidFill>
              </a:rPr>
              <a:t>界面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150973" y="1969914"/>
            <a:ext cx="3621024" cy="3732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 smtClean="0">
                <a:solidFill>
                  <a:schemeClr val="tx1"/>
                </a:solidFill>
              </a:rPr>
              <a:t>2.</a:t>
            </a:r>
            <a:r>
              <a:rPr lang="zh-CN" altLang="en-US" sz="1400" dirty="0" smtClean="0">
                <a:solidFill>
                  <a:schemeClr val="tx1"/>
                </a:solidFill>
              </a:rPr>
              <a:t>输入考生号，姓名等，可通过扫描枪进行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250725" y="2899366"/>
            <a:ext cx="4079624" cy="3732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 smtClean="0">
                <a:solidFill>
                  <a:srgbClr val="00B050"/>
                </a:solidFill>
              </a:rPr>
              <a:t>3.</a:t>
            </a:r>
            <a:r>
              <a:rPr lang="zh-CN" altLang="en-US" sz="1400" dirty="0" smtClean="0">
                <a:solidFill>
                  <a:srgbClr val="00B050"/>
                </a:solidFill>
              </a:rPr>
              <a:t>（可选）设定批次，环节，环节状态过滤条件</a:t>
            </a:r>
            <a:endParaRPr lang="zh-CN" altLang="en-US" sz="1400" dirty="0">
              <a:solidFill>
                <a:srgbClr val="00B050"/>
              </a:solidFill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 flipV="1">
            <a:off x="3509320" y="2512541"/>
            <a:ext cx="1548712" cy="386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 flipV="1">
            <a:off x="3509320" y="2809103"/>
            <a:ext cx="2158312" cy="90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 flipV="1">
            <a:off x="4061255" y="3163331"/>
            <a:ext cx="2314831" cy="32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圆角矩形 20"/>
          <p:cNvSpPr/>
          <p:nvPr/>
        </p:nvSpPr>
        <p:spPr>
          <a:xfrm>
            <a:off x="3865089" y="4758607"/>
            <a:ext cx="3194737" cy="9007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>
                <a:solidFill>
                  <a:schemeClr val="tx1"/>
                </a:solidFill>
              </a:rPr>
              <a:t>4</a:t>
            </a:r>
            <a:r>
              <a:rPr lang="en-US" altLang="zh-CN" sz="1400" dirty="0" smtClean="0">
                <a:solidFill>
                  <a:schemeClr val="tx1"/>
                </a:solidFill>
              </a:rPr>
              <a:t>.</a:t>
            </a:r>
            <a:r>
              <a:rPr lang="zh-CN" altLang="en-US" sz="1400" dirty="0">
                <a:solidFill>
                  <a:schemeClr val="tx1"/>
                </a:solidFill>
              </a:rPr>
              <a:t>点</a:t>
            </a:r>
            <a:r>
              <a:rPr lang="zh-CN" altLang="en-US" sz="1400" dirty="0" smtClean="0">
                <a:solidFill>
                  <a:schemeClr val="tx1"/>
                </a:solidFill>
              </a:rPr>
              <a:t>击搜索</a:t>
            </a:r>
            <a:endParaRPr lang="en-US" altLang="zh-CN" sz="1400" dirty="0" smtClean="0">
              <a:solidFill>
                <a:schemeClr val="tx1"/>
              </a:solidFill>
            </a:endParaRPr>
          </a:p>
          <a:p>
            <a:r>
              <a:rPr lang="zh-CN" altLang="en-US" sz="1400" dirty="0" smtClean="0">
                <a:solidFill>
                  <a:schemeClr val="tx1"/>
                </a:solidFill>
              </a:rPr>
              <a:t>匹配到单人时，直接跳转到办理页面</a:t>
            </a:r>
            <a:endParaRPr lang="en-US" altLang="zh-CN" sz="1400" dirty="0" smtClean="0">
              <a:solidFill>
                <a:schemeClr val="tx1"/>
              </a:solidFill>
            </a:endParaRPr>
          </a:p>
          <a:p>
            <a:r>
              <a:rPr lang="zh-CN" altLang="en-US" sz="1400" dirty="0">
                <a:solidFill>
                  <a:schemeClr val="tx1"/>
                </a:solidFill>
              </a:rPr>
              <a:t>匹</a:t>
            </a:r>
            <a:r>
              <a:rPr lang="zh-CN" altLang="en-US" sz="1400" dirty="0" smtClean="0">
                <a:solidFill>
                  <a:schemeClr val="tx1"/>
                </a:solidFill>
              </a:rPr>
              <a:t>配到多人时，从列表中选择新生，</a:t>
            </a:r>
            <a:endParaRPr lang="en-US" altLang="zh-CN" sz="1400" dirty="0">
              <a:solidFill>
                <a:schemeClr val="tx1"/>
              </a:solidFill>
            </a:endParaRPr>
          </a:p>
          <a:p>
            <a:r>
              <a:rPr lang="zh-CN" altLang="en-US" sz="1400" dirty="0" smtClean="0">
                <a:solidFill>
                  <a:schemeClr val="tx1"/>
                </a:solidFill>
              </a:rPr>
              <a:t>点击查看详情 进入办理页面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 flipH="1">
            <a:off x="2464797" y="5601730"/>
            <a:ext cx="2123679" cy="47779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354" y="801281"/>
            <a:ext cx="9589195" cy="6858000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</p:pic>
      <p:sp>
        <p:nvSpPr>
          <p:cNvPr id="5" name="文本框 4"/>
          <p:cNvSpPr txBox="1"/>
          <p:nvPr/>
        </p:nvSpPr>
        <p:spPr>
          <a:xfrm>
            <a:off x="555705" y="278061"/>
            <a:ext cx="503778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迎</a:t>
            </a:r>
            <a:r>
              <a:rPr lang="zh-CN" altLang="en-US" sz="2800" dirty="0" smtClean="0"/>
              <a:t>新应用基本操作：现场办理</a:t>
            </a:r>
            <a:endParaRPr lang="zh-CN" altLang="en-US" sz="2800" dirty="0"/>
          </a:p>
        </p:txBody>
      </p:sp>
      <p:sp>
        <p:nvSpPr>
          <p:cNvPr id="6" name="圆角矩形 5"/>
          <p:cNvSpPr/>
          <p:nvPr/>
        </p:nvSpPr>
        <p:spPr>
          <a:xfrm>
            <a:off x="3483843" y="1997675"/>
            <a:ext cx="2645108" cy="43891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 smtClean="0">
                <a:solidFill>
                  <a:schemeClr val="tx1"/>
                </a:solidFill>
              </a:rPr>
              <a:t>1.</a:t>
            </a:r>
            <a:r>
              <a:rPr lang="zh-CN" altLang="en-US" sz="1400" dirty="0" smtClean="0">
                <a:solidFill>
                  <a:schemeClr val="tx1"/>
                </a:solidFill>
              </a:rPr>
              <a:t>可直接输入下一位新生姓名，</a:t>
            </a:r>
            <a:endParaRPr lang="en-US" altLang="zh-CN" sz="1400" dirty="0" smtClean="0">
              <a:solidFill>
                <a:schemeClr val="tx1"/>
              </a:solidFill>
            </a:endParaRPr>
          </a:p>
          <a:p>
            <a:r>
              <a:rPr lang="zh-CN" altLang="en-US" sz="1400" dirty="0" smtClean="0">
                <a:solidFill>
                  <a:schemeClr val="tx1"/>
                </a:solidFill>
              </a:rPr>
              <a:t>搜索后，办理下一位新生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311887" y="2516884"/>
            <a:ext cx="1428091" cy="3732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 smtClean="0">
                <a:solidFill>
                  <a:schemeClr val="tx1"/>
                </a:solidFill>
              </a:rPr>
              <a:t>2.</a:t>
            </a:r>
            <a:r>
              <a:rPr lang="zh-CN" altLang="en-US" sz="1400" dirty="0">
                <a:solidFill>
                  <a:schemeClr val="tx1"/>
                </a:solidFill>
              </a:rPr>
              <a:t>返</a:t>
            </a:r>
            <a:r>
              <a:rPr lang="zh-CN" altLang="en-US" sz="1400" dirty="0" smtClean="0">
                <a:solidFill>
                  <a:schemeClr val="tx1"/>
                </a:solidFill>
              </a:rPr>
              <a:t>回表格叶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27805" y="4774242"/>
            <a:ext cx="2224216" cy="2713953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643449" y="2890184"/>
            <a:ext cx="6808572" cy="181362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575677" y="1598555"/>
            <a:ext cx="2224216" cy="588964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643449" y="4774241"/>
            <a:ext cx="4287794" cy="2713953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剪去单角的矩形 16"/>
          <p:cNvSpPr/>
          <p:nvPr/>
        </p:nvSpPr>
        <p:spPr>
          <a:xfrm>
            <a:off x="2858529" y="5958222"/>
            <a:ext cx="1556951" cy="345989"/>
          </a:xfrm>
          <a:prstGeom prst="snip1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业务办理区</a:t>
            </a:r>
            <a:endParaRPr lang="zh-CN" altLang="en-US" dirty="0"/>
          </a:p>
        </p:txBody>
      </p:sp>
      <p:sp>
        <p:nvSpPr>
          <p:cNvPr id="18" name="剪去单角的矩形 17"/>
          <p:cNvSpPr/>
          <p:nvPr/>
        </p:nvSpPr>
        <p:spPr>
          <a:xfrm>
            <a:off x="4918078" y="3711297"/>
            <a:ext cx="1795760" cy="345989"/>
          </a:xfrm>
          <a:prstGeom prst="snip1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新生基本信息</a:t>
            </a:r>
            <a:endParaRPr lang="zh-CN" altLang="en-US" dirty="0"/>
          </a:p>
        </p:txBody>
      </p:sp>
      <p:sp>
        <p:nvSpPr>
          <p:cNvPr id="19" name="剪去单角的矩形 18"/>
          <p:cNvSpPr/>
          <p:nvPr/>
        </p:nvSpPr>
        <p:spPr>
          <a:xfrm>
            <a:off x="6569941" y="5227026"/>
            <a:ext cx="1795760" cy="345989"/>
          </a:xfrm>
          <a:prstGeom prst="snip1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新生环节总览</a:t>
            </a:r>
            <a:endParaRPr lang="zh-CN" altLang="en-US" dirty="0"/>
          </a:p>
        </p:txBody>
      </p:sp>
      <p:sp>
        <p:nvSpPr>
          <p:cNvPr id="20" name="剪去单角的矩形 19"/>
          <p:cNvSpPr/>
          <p:nvPr/>
        </p:nvSpPr>
        <p:spPr>
          <a:xfrm>
            <a:off x="8909309" y="3944071"/>
            <a:ext cx="1556951" cy="345989"/>
          </a:xfrm>
          <a:prstGeom prst="snip1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办理统计区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55705" y="278061"/>
            <a:ext cx="503778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迎</a:t>
            </a:r>
            <a:r>
              <a:rPr lang="zh-CN" altLang="en-US" sz="2800" dirty="0" smtClean="0"/>
              <a:t>新应用基本操作：迎新统计</a:t>
            </a:r>
            <a:endParaRPr lang="zh-CN" altLang="en-US" sz="28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725" y="801281"/>
            <a:ext cx="10058400" cy="6553319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9058213" y="1223544"/>
            <a:ext cx="2343912" cy="3732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 smtClean="0">
                <a:solidFill>
                  <a:schemeClr val="tx1"/>
                </a:solidFill>
              </a:rPr>
              <a:t>1.</a:t>
            </a:r>
            <a:r>
              <a:rPr lang="zh-CN" altLang="en-US" sz="1400" dirty="0" smtClean="0">
                <a:solidFill>
                  <a:schemeClr val="tx1"/>
                </a:solidFill>
              </a:rPr>
              <a:t>点击切换到</a:t>
            </a:r>
            <a:r>
              <a:rPr lang="zh-CN" altLang="en-US" sz="1400" b="1" dirty="0" smtClean="0">
                <a:solidFill>
                  <a:schemeClr val="tx1"/>
                </a:solidFill>
              </a:rPr>
              <a:t>迎新统计</a:t>
            </a:r>
            <a:r>
              <a:rPr lang="zh-CN" altLang="en-US" sz="1400" dirty="0" smtClean="0">
                <a:solidFill>
                  <a:schemeClr val="tx1"/>
                </a:solidFill>
              </a:rPr>
              <a:t>界面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238368" y="2359748"/>
            <a:ext cx="1536357" cy="3732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 smtClean="0">
                <a:solidFill>
                  <a:schemeClr val="tx1"/>
                </a:solidFill>
              </a:rPr>
              <a:t>2.</a:t>
            </a:r>
            <a:r>
              <a:rPr lang="zh-CN" altLang="en-US" sz="1400" dirty="0" smtClean="0">
                <a:solidFill>
                  <a:schemeClr val="tx1"/>
                </a:solidFill>
              </a:rPr>
              <a:t>设置统计条件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67016" y="3464425"/>
            <a:ext cx="9098692" cy="3158797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剪去单角的矩形 7"/>
          <p:cNvSpPr/>
          <p:nvPr/>
        </p:nvSpPr>
        <p:spPr>
          <a:xfrm>
            <a:off x="7501262" y="4697834"/>
            <a:ext cx="1556951" cy="345989"/>
          </a:xfrm>
          <a:prstGeom prst="snip1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统</a:t>
            </a:r>
            <a:r>
              <a:rPr lang="zh-CN" altLang="en-US" dirty="0" smtClean="0"/>
              <a:t>计显示区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703</Words>
  <Application>WPS 演示</Application>
  <PresentationFormat>宽屏</PresentationFormat>
  <Paragraphs>108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宋体</vt:lpstr>
      <vt:lpstr>Wingdings</vt:lpstr>
      <vt:lpstr>Calibri Light</vt:lpstr>
      <vt:lpstr>微软雅黑</vt:lpstr>
      <vt:lpstr>Arial Unicode MS</vt:lpstr>
      <vt:lpstr>Calibri</vt:lpstr>
      <vt:lpstr>Office 主题</vt:lpstr>
      <vt:lpstr>迎新操作指南 PC端登录校园信息综合服务平台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服务平台办理离校 操作指南</dc:title>
  <dc:creator>Shfm</dc:creator>
  <cp:lastModifiedBy>崔骋宇</cp:lastModifiedBy>
  <cp:revision>98</cp:revision>
  <dcterms:created xsi:type="dcterms:W3CDTF">2018-06-07T07:50:00Z</dcterms:created>
  <dcterms:modified xsi:type="dcterms:W3CDTF">2018-07-11T07:27:27Z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